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26"/>
  </p:notesMasterIdLst>
  <p:handoutMasterIdLst>
    <p:handoutMasterId r:id="rId27"/>
  </p:handoutMasterIdLst>
  <p:sldIdLst>
    <p:sldId id="256" r:id="rId3"/>
    <p:sldId id="278" r:id="rId4"/>
    <p:sldId id="259" r:id="rId5"/>
    <p:sldId id="274" r:id="rId6"/>
    <p:sldId id="262" r:id="rId7"/>
    <p:sldId id="271" r:id="rId8"/>
    <p:sldId id="269" r:id="rId9"/>
    <p:sldId id="258" r:id="rId10"/>
    <p:sldId id="300" r:id="rId11"/>
    <p:sldId id="299" r:id="rId12"/>
    <p:sldId id="279" r:id="rId13"/>
    <p:sldId id="280" r:id="rId14"/>
    <p:sldId id="281" r:id="rId15"/>
    <p:sldId id="288" r:id="rId16"/>
    <p:sldId id="287" r:id="rId17"/>
    <p:sldId id="289" r:id="rId18"/>
    <p:sldId id="290" r:id="rId19"/>
    <p:sldId id="292" r:id="rId20"/>
    <p:sldId id="293" r:id="rId21"/>
    <p:sldId id="294" r:id="rId22"/>
    <p:sldId id="295" r:id="rId23"/>
    <p:sldId id="283" r:id="rId24"/>
    <p:sldId id="29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67" autoAdjust="0"/>
  </p:normalViewPr>
  <p:slideViewPr>
    <p:cSldViewPr>
      <p:cViewPr>
        <p:scale>
          <a:sx n="80" d="100"/>
          <a:sy n="80" d="100"/>
        </p:scale>
        <p:origin x="-864"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180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72"/>
          </a:xfrm>
          <a:prstGeom prst="rect">
            <a:avLst/>
          </a:prstGeom>
        </p:spPr>
        <p:txBody>
          <a:bodyPr vert="horz" lIns="95777" tIns="47888" rIns="95777" bIns="47888" rtlCol="0"/>
          <a:lstStyle>
            <a:lvl1pPr algn="l">
              <a:defRPr sz="1300"/>
            </a:lvl1pPr>
          </a:lstStyle>
          <a:p>
            <a:pPr>
              <a:defRPr/>
            </a:pPr>
            <a:endParaRPr lang="en-US"/>
          </a:p>
        </p:txBody>
      </p:sp>
      <p:sp>
        <p:nvSpPr>
          <p:cNvPr id="3" name="Date Placeholder 2"/>
          <p:cNvSpPr>
            <a:spLocks noGrp="1"/>
          </p:cNvSpPr>
          <p:nvPr>
            <p:ph type="dt" sz="quarter" idx="1"/>
          </p:nvPr>
        </p:nvSpPr>
        <p:spPr>
          <a:xfrm>
            <a:off x="3970960" y="0"/>
            <a:ext cx="3037840" cy="465172"/>
          </a:xfrm>
          <a:prstGeom prst="rect">
            <a:avLst/>
          </a:prstGeom>
        </p:spPr>
        <p:txBody>
          <a:bodyPr vert="horz" lIns="95777" tIns="47888" rIns="95777" bIns="47888" rtlCol="0"/>
          <a:lstStyle>
            <a:lvl1pPr algn="r">
              <a:defRPr sz="1300"/>
            </a:lvl1pPr>
          </a:lstStyle>
          <a:p>
            <a:pPr>
              <a:defRPr/>
            </a:pPr>
            <a:fld id="{781EDAA3-A55C-498C-B5CD-A6EDB4A356BA}" type="datetimeFigureOut">
              <a:rPr lang="en-US"/>
              <a:pPr>
                <a:defRPr/>
              </a:pPr>
              <a:t>5/18/2012</a:t>
            </a:fld>
            <a:endParaRPr lang="en-US"/>
          </a:p>
        </p:txBody>
      </p:sp>
      <p:sp>
        <p:nvSpPr>
          <p:cNvPr id="4" name="Footer Placeholder 3"/>
          <p:cNvSpPr>
            <a:spLocks noGrp="1"/>
          </p:cNvSpPr>
          <p:nvPr>
            <p:ph type="ftr" sz="quarter" idx="2"/>
          </p:nvPr>
        </p:nvSpPr>
        <p:spPr>
          <a:xfrm>
            <a:off x="1" y="8829466"/>
            <a:ext cx="3037840" cy="465172"/>
          </a:xfrm>
          <a:prstGeom prst="rect">
            <a:avLst/>
          </a:prstGeom>
        </p:spPr>
        <p:txBody>
          <a:bodyPr vert="horz" lIns="95777" tIns="47888" rIns="95777" bIns="47888"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960" y="8829466"/>
            <a:ext cx="3037840" cy="465172"/>
          </a:xfrm>
          <a:prstGeom prst="rect">
            <a:avLst/>
          </a:prstGeom>
        </p:spPr>
        <p:txBody>
          <a:bodyPr vert="horz" lIns="95777" tIns="47888" rIns="95777" bIns="47888" rtlCol="0" anchor="b"/>
          <a:lstStyle>
            <a:lvl1pPr algn="r">
              <a:defRPr sz="1300"/>
            </a:lvl1pPr>
          </a:lstStyle>
          <a:p>
            <a:pPr>
              <a:defRPr/>
            </a:pPr>
            <a:fld id="{9652A9DA-E148-45B1-AA0C-9380A59D14C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72"/>
          </a:xfrm>
          <a:prstGeom prst="rect">
            <a:avLst/>
          </a:prstGeom>
        </p:spPr>
        <p:txBody>
          <a:bodyPr vert="horz" lIns="97265" tIns="48632" rIns="97265" bIns="48632" rtlCol="0"/>
          <a:lstStyle>
            <a:lvl1pPr algn="l">
              <a:defRPr sz="1300"/>
            </a:lvl1pPr>
          </a:lstStyle>
          <a:p>
            <a:pPr>
              <a:defRPr/>
            </a:pPr>
            <a:endParaRPr lang="en-US"/>
          </a:p>
        </p:txBody>
      </p:sp>
      <p:sp>
        <p:nvSpPr>
          <p:cNvPr id="3" name="Date Placeholder 2"/>
          <p:cNvSpPr>
            <a:spLocks noGrp="1"/>
          </p:cNvSpPr>
          <p:nvPr>
            <p:ph type="dt" idx="1"/>
          </p:nvPr>
        </p:nvSpPr>
        <p:spPr>
          <a:xfrm>
            <a:off x="3970960" y="0"/>
            <a:ext cx="3037840" cy="465172"/>
          </a:xfrm>
          <a:prstGeom prst="rect">
            <a:avLst/>
          </a:prstGeom>
        </p:spPr>
        <p:txBody>
          <a:bodyPr vert="horz" lIns="97265" tIns="48632" rIns="97265" bIns="48632" rtlCol="0"/>
          <a:lstStyle>
            <a:lvl1pPr algn="r">
              <a:defRPr sz="1300"/>
            </a:lvl1pPr>
          </a:lstStyle>
          <a:p>
            <a:pPr>
              <a:defRPr/>
            </a:pPr>
            <a:fld id="{3DC3EEA4-678B-4CE9-8478-A38BF81D5F01}" type="datetimeFigureOut">
              <a:rPr lang="en-US"/>
              <a:pPr>
                <a:defRPr/>
              </a:pPr>
              <a:t>5/18/2012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7265" tIns="48632" rIns="97265" bIns="48632" rtlCol="0" anchor="ctr"/>
          <a:lstStyle/>
          <a:p>
            <a:pPr lvl="0"/>
            <a:endParaRPr lang="en-US" noProof="0" smtClean="0"/>
          </a:p>
        </p:txBody>
      </p:sp>
      <p:sp>
        <p:nvSpPr>
          <p:cNvPr id="5" name="Notes Placeholder 4"/>
          <p:cNvSpPr>
            <a:spLocks noGrp="1"/>
          </p:cNvSpPr>
          <p:nvPr>
            <p:ph type="body" sz="quarter" idx="3"/>
          </p:nvPr>
        </p:nvSpPr>
        <p:spPr>
          <a:xfrm>
            <a:off x="701040" y="4415614"/>
            <a:ext cx="5608320" cy="4183028"/>
          </a:xfrm>
          <a:prstGeom prst="rect">
            <a:avLst/>
          </a:prstGeom>
        </p:spPr>
        <p:txBody>
          <a:bodyPr vert="horz" lIns="97265" tIns="48632" rIns="97265" bIns="486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466"/>
            <a:ext cx="3037840" cy="465172"/>
          </a:xfrm>
          <a:prstGeom prst="rect">
            <a:avLst/>
          </a:prstGeom>
        </p:spPr>
        <p:txBody>
          <a:bodyPr vert="horz" lIns="97265" tIns="48632" rIns="97265" bIns="48632"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0960" y="8829466"/>
            <a:ext cx="3037840" cy="465172"/>
          </a:xfrm>
          <a:prstGeom prst="rect">
            <a:avLst/>
          </a:prstGeom>
        </p:spPr>
        <p:txBody>
          <a:bodyPr vert="horz" lIns="97265" tIns="48632" rIns="97265" bIns="48632" rtlCol="0" anchor="b"/>
          <a:lstStyle>
            <a:lvl1pPr algn="r">
              <a:defRPr sz="1300"/>
            </a:lvl1pPr>
          </a:lstStyle>
          <a:p>
            <a:pPr>
              <a:defRPr/>
            </a:pPr>
            <a:fld id="{B956790C-9BD8-46D5-A09A-08FAD5832E5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B06715-7447-4507-8E45-0C642C160F2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F5512-51A7-4989-82D0-8F243576508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justification process for Corps projects looked at individual projects and their specific merits.  As a result, neighbors competed with each other for the needs for navigational improvements and for the “benefits” to be derived by any improvements.  However, the Corps now realizes,</a:t>
            </a:r>
            <a:r>
              <a:rPr lang="en-US" baseline="0" dirty="0" smtClean="0"/>
              <a:t> and in particular after the events of Hurricanes Katrina and Rita, plus more recently the flooding along the rivers of the Greater Mississippi River Valley,  that all of the projects are really part of a larger system.  As such we need to start looking at justifying projects in a systematic  manner</a:t>
            </a:r>
            <a:r>
              <a:rPr lang="en-US" dirty="0" smtClean="0"/>
              <a:t>.  So in Federal Fiscal Year (FFY) 2003 the Corps started a reconnaissance level study of navigational needs for the entire State of Alaska.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7D640-8223-419D-95D2-127C2AC419C8}"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study was to conduct a systematic analysis of the existing and future needs for navigational improvements.   Given the size and magnitude of the State of Alaska, we broke the State into smaller Regions.  Again given the largeness of the State, we identified the State of Alaska as a logical potential partner to conduct these studies.</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In January 2008, in partnership with the State of Alaska's Department of Transportation and Public Facilities,  the Corps hosted the first Alaska Regional Ports Conference.  The overwhelming mandate from the 125 participants was that there was a need for ongoing collaboration, comprehensive planning and leadership from all agencies but in particular between the State and the Corps.  The participants also strongly believed that the </a:t>
            </a:r>
            <a:r>
              <a:rPr lang="en-US" baseline="0" dirty="0" err="1" smtClean="0"/>
              <a:t>exisitng</a:t>
            </a:r>
            <a:r>
              <a:rPr lang="en-US" baseline="0" dirty="0" smtClean="0"/>
              <a:t> Statewide Transportation Plan needs to be modified by expanding the marine aspects of the plan.</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7D640-8223-419D-95D2-127C2AC419C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Corps completed</a:t>
            </a:r>
            <a:r>
              <a:rPr lang="en-US" baseline="0" dirty="0" smtClean="0"/>
              <a:t> the </a:t>
            </a:r>
            <a:r>
              <a:rPr lang="en-US" dirty="0" smtClean="0"/>
              <a:t>Reconnaissance report in May 2008.  From there the State of Alaska and the Corps of Engineers </a:t>
            </a:r>
            <a:r>
              <a:rPr lang="en-US" dirty="0" err="1" smtClean="0"/>
              <a:t>enterred</a:t>
            </a:r>
            <a:r>
              <a:rPr lang="en-US" dirty="0" smtClean="0"/>
              <a:t> into a cost shared agreement to conduct feasibility level studies.  The first items commissioned were:</a:t>
            </a:r>
          </a:p>
          <a:p>
            <a:pPr eaLnBrk="1" hangingPunct="1">
              <a:spcBef>
                <a:spcPct val="0"/>
              </a:spcBef>
            </a:pPr>
            <a:endParaRPr lang="en-US" dirty="0" smtClean="0"/>
          </a:p>
          <a:p>
            <a:pPr eaLnBrk="1" hangingPunct="1">
              <a:spcBef>
                <a:spcPct val="0"/>
              </a:spcBef>
            </a:pPr>
            <a:r>
              <a:rPr lang="en-US" dirty="0" smtClean="0"/>
              <a:t>	A Strategic</a:t>
            </a:r>
            <a:r>
              <a:rPr lang="en-US" baseline="0" dirty="0" smtClean="0"/>
              <a:t> Trend Analysis</a:t>
            </a:r>
          </a:p>
          <a:p>
            <a:pPr eaLnBrk="1" hangingPunct="1">
              <a:spcBef>
                <a:spcPct val="0"/>
              </a:spcBef>
            </a:pPr>
            <a:r>
              <a:rPr lang="en-US" baseline="0" dirty="0" smtClean="0"/>
              <a:t>	A Hub analysis to determine where are the logical central locations within the various regions on where commerce is conducted</a:t>
            </a:r>
          </a:p>
          <a:p>
            <a:pPr eaLnBrk="1" hangingPunct="1">
              <a:spcBef>
                <a:spcPct val="0"/>
              </a:spcBef>
            </a:pPr>
            <a:r>
              <a:rPr lang="en-US" baseline="0" dirty="0" smtClean="0"/>
              <a:t>	Identify all of the navigational needs regardless of size and what agency might be responsible to develop that need.</a:t>
            </a:r>
          </a:p>
          <a:p>
            <a:pPr eaLnBrk="1" hangingPunct="1">
              <a:spcBef>
                <a:spcPct val="0"/>
              </a:spcBef>
            </a:pPr>
            <a:r>
              <a:rPr lang="en-US" baseline="0" dirty="0" smtClean="0"/>
              <a:t>	Any recommendations on modifying policy that would improve the development of navigational projects</a:t>
            </a:r>
          </a:p>
          <a:p>
            <a:pPr eaLnBrk="1" hangingPunct="1">
              <a:spcBef>
                <a:spcPct val="0"/>
              </a:spcBef>
            </a:pPr>
            <a:r>
              <a:rPr lang="en-US" baseline="0" dirty="0" smtClean="0"/>
              <a:t>	And where are there potential sources of construction materials (primarily rock) that could be used for construction</a:t>
            </a:r>
          </a:p>
          <a:p>
            <a:pPr eaLnBrk="1" hangingPunct="1">
              <a:spcBef>
                <a:spcPct val="0"/>
              </a:spcBef>
            </a:pPr>
            <a:endParaRPr lang="en-US" dirty="0" smtClean="0"/>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7D640-8223-419D-95D2-127C2AC419C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792B96A-899F-45A6-B95B-448A3BB3AD7E}" type="slidenum">
              <a:rPr lang="en-US" smtClean="0"/>
              <a:pPr/>
              <a:t>15</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068AB55-537B-4FCD-89B9-270C407573AE}" type="slidenum">
              <a:rPr lang="en-US" smtClean="0"/>
              <a:pPr/>
              <a:t>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normAutofit/>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7D7F2AA-6CA6-44CD-99BE-CE3D9A25D0DC}" type="slidenum">
              <a:rPr lang="en-US" smtClean="0"/>
              <a:pPr/>
              <a:t>17</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normAutofit/>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F783195-A952-4344-857D-FED4D42A822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5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first navigational project the Corps conducted was the removal of obstructions and boulders from the </a:t>
            </a:r>
            <a:r>
              <a:rPr lang="en-US" dirty="0" err="1" smtClean="0"/>
              <a:t>Apoon</a:t>
            </a:r>
            <a:r>
              <a:rPr lang="en-US" dirty="0" smtClean="0"/>
              <a:t> Mount of the Yukon River</a:t>
            </a:r>
            <a:r>
              <a:rPr lang="en-US" baseline="0" dirty="0" smtClean="0"/>
              <a:t> in 1912.  The first permanent construction structure was the establishment and dredging of a navigational channel and mooring basin within the Snake River at Nome.  Since that time the Corps has constructed 49  harbors and 15 navigational channels.  We also have 3 current navigation construction projects – 2 are for new harbors (Unalaska and </a:t>
            </a:r>
            <a:r>
              <a:rPr lang="en-US" baseline="0" dirty="0" err="1" smtClean="0"/>
              <a:t>Akutan</a:t>
            </a:r>
            <a:r>
              <a:rPr lang="en-US" baseline="0" dirty="0" smtClean="0"/>
              <a:t>) and improving an existing harbor  (Douglas Harbor at Juneau).</a:t>
            </a: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F5512-51A7-4989-82D0-8F24357650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3429000"/>
            <a:ext cx="6172200" cy="55626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Reconnaissance report finalized – will allow us to proceed to feasibility on a number of projects</a:t>
            </a:r>
          </a:p>
          <a:p>
            <a:pPr eaLnBrk="1" hangingPunct="1">
              <a:spcBef>
                <a:spcPct val="0"/>
              </a:spcBef>
            </a:pPr>
            <a:endParaRPr lang="en-US" smtClean="0"/>
          </a:p>
          <a:p>
            <a:pPr eaLnBrk="1" hangingPunct="1">
              <a:spcBef>
                <a:spcPct val="0"/>
              </a:spcBef>
            </a:pPr>
            <a:r>
              <a:rPr lang="en-US" smtClean="0"/>
              <a:t>Statewide Regional Ports Study - Northern Economics will be reporting out today on the Strategic Trends Analysis, the Hub Analysis, Policy and Plan Recommendations, and a very large list of port and harbor project needs.  We’ll get more on that later.   The work completed this past year and feedback from conference participants today will help guide the next steps.</a:t>
            </a:r>
          </a:p>
          <a:p>
            <a:pPr eaLnBrk="1" hangingPunct="1">
              <a:spcBef>
                <a:spcPct val="0"/>
              </a:spcBef>
            </a:pPr>
            <a:endParaRPr lang="en-US" smtClean="0"/>
          </a:p>
          <a:p>
            <a:pPr eaLnBrk="1" hangingPunct="1">
              <a:spcBef>
                <a:spcPct val="0"/>
              </a:spcBef>
            </a:pPr>
            <a:r>
              <a:rPr lang="en-US" smtClean="0"/>
              <a:t>Regional studies have not yet begun.  It is expected that federal/state/private partnerships may form the basis for the next round of studies.</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B7D640-8223-419D-95D2-127C2AC419C8}"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83195-A952-4344-857D-FED4D42A8229}"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Recently we completed Phases 1 at the new Carl Moses Harbor in Unalaska (</a:t>
            </a:r>
            <a:r>
              <a:rPr lang="en-US" dirty="0" err="1" smtClean="0"/>
              <a:t>rubblemound</a:t>
            </a:r>
            <a:r>
              <a:rPr lang="en-US" dirty="0" smtClean="0"/>
              <a:t> breakwater, launching ramp, and dredging)  and at Douglas Harbor (</a:t>
            </a:r>
            <a:r>
              <a:rPr lang="en-US" dirty="0" err="1" smtClean="0"/>
              <a:t>rubblemound</a:t>
            </a:r>
            <a:r>
              <a:rPr lang="en-US" dirty="0" smtClean="0"/>
              <a:t> breakwater).  We also completed a new harbor at False Pass and a small boat basin inside the larger St. Paul Harbor.</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54D9C1-0223-48A3-BD21-437936A21853}"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Two other recent construction projects were the creation of harbor at </a:t>
            </a:r>
            <a:r>
              <a:rPr lang="en-US" dirty="0" err="1" smtClean="0"/>
              <a:t>Chignik</a:t>
            </a:r>
            <a:r>
              <a:rPr lang="en-US" dirty="0" smtClean="0"/>
              <a:t> and the extension of the main </a:t>
            </a:r>
            <a:r>
              <a:rPr lang="en-US" dirty="0" err="1" smtClean="0"/>
              <a:t>rubblemound</a:t>
            </a:r>
            <a:r>
              <a:rPr lang="en-US" dirty="0" smtClean="0"/>
              <a:t> breakwater (215 LF) at Seward.</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D31F72-E4FE-4372-A4D8-74C48451799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I referred to earlier, we are working on Phases 2 at Unalaska (floating breakwaters) and Douglas Harbor (also a floating breakwater).  Finally Akutan Harbor is in its 3rd year of a</a:t>
            </a:r>
            <a:r>
              <a:rPr lang="en-US" baseline="0" dirty="0" smtClean="0"/>
              <a:t> three contract.</a:t>
            </a: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D31F72-E4FE-4372-A4D8-74C48451799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While we have several ongoing navigation studies, these</a:t>
            </a:r>
            <a:r>
              <a:rPr lang="en-US" baseline="0" dirty="0" smtClean="0"/>
              <a:t> three projects are in the Plans and Specification Phase of design.</a:t>
            </a: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0B857-1AF5-48CE-A1A5-6354F97579D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Over the past few years we have been able to secure funds that allowed us to obtain wind and wave data and enter that data to enter into models that will allow us to predict wave conditions and storm surge</a:t>
            </a:r>
            <a:r>
              <a:rPr lang="en-US" baseline="0" dirty="0" smtClean="0"/>
              <a:t> ocean elevations.  This allows us to design future shore protection works.</a:t>
            </a:r>
          </a:p>
          <a:p>
            <a:pPr eaLnBrk="1" hangingPunct="1">
              <a:spcBef>
                <a:spcPct val="0"/>
              </a:spcBef>
            </a:pPr>
            <a:endParaRPr lang="en-US" baseline="0" dirty="0" smtClean="0"/>
          </a:p>
          <a:p>
            <a:pPr eaLnBrk="1" hangingPunct="1">
              <a:spcBef>
                <a:spcPct val="0"/>
              </a:spcBef>
            </a:pPr>
            <a:r>
              <a:rPr lang="en-US" baseline="0" dirty="0" smtClean="0"/>
              <a:t>We are also interacting and collaborating with other agencies and groups on engineering data, forecasting of environmental conditions, and how to respond to changes in the environment due to changes in the climate.</a:t>
            </a: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39485E-1FFA-4B48-8CCC-BCA304C26C9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F5512-51A7-4989-82D0-8F243576508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EF5512-51A7-4989-82D0-8F243576508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075D355-7415-4305-8C01-416270E77C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22CE2B2-17AE-44AD-84B8-B7C04E53E6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8A6F065-7783-4470-9914-203B6E10159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D988838-F806-4633-B362-838DAC0F256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347D328-19B4-40D2-8C21-9C355596693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6A3FEDC-5F17-4537-A586-46514B8E13A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B2A5906-8182-495E-B9B7-FDAF92ECD95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ED9E32-6B97-485C-AC83-55CC377ED5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74CEAE1-EA93-47C1-8786-A66D2C7575D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FB05F54-563E-4E54-8006-D2F44F228FC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EEA9045-1968-46C2-B626-24E5ECEB4F6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cstate="print"/>
          <a:srcRect/>
          <a:stretch>
            <a:fillRect/>
          </a:stretch>
        </p:blipFill>
        <p:spPr bwMode="auto">
          <a:xfrm>
            <a:off x="5738813" y="1939925"/>
            <a:ext cx="3370262" cy="1485900"/>
          </a:xfrm>
          <a:prstGeom prst="rect">
            <a:avLst/>
          </a:prstGeom>
          <a:noFill/>
          <a:ln w="9525">
            <a:noFill/>
            <a:miter lim="800000"/>
            <a:headEnd/>
            <a:tailEnd/>
          </a:ln>
        </p:spPr>
      </p:pic>
      <p:pic>
        <p:nvPicPr>
          <p:cNvPr id="1027" name="Picture 11" descr="Great Circle Route.jpg"/>
          <p:cNvPicPr>
            <a:picLocks noChangeAspect="1"/>
          </p:cNvPicPr>
          <p:nvPr userDrawn="1"/>
        </p:nvPicPr>
        <p:blipFill>
          <a:blip r:embed="rId14" cstate="print"/>
          <a:srcRect/>
          <a:stretch>
            <a:fillRect/>
          </a:stretch>
        </p:blipFill>
        <p:spPr bwMode="auto">
          <a:xfrm>
            <a:off x="4038600" y="3389313"/>
            <a:ext cx="5080000" cy="34353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grpSp>
        <p:nvGrpSpPr>
          <p:cNvPr id="1029" name="Group 28"/>
          <p:cNvGrpSpPr>
            <a:grpSpLocks/>
          </p:cNvGrpSpPr>
          <p:nvPr/>
        </p:nvGrpSpPr>
        <p:grpSpPr bwMode="auto">
          <a:xfrm>
            <a:off x="0" y="9525"/>
            <a:ext cx="9144000" cy="6861175"/>
            <a:chOff x="0" y="0"/>
            <a:chExt cx="5760" cy="4322"/>
          </a:xfrm>
        </p:grpSpPr>
        <p:grpSp>
          <p:nvGrpSpPr>
            <p:cNvPr id="1032" name="Group 27"/>
            <p:cNvGrpSpPr>
              <a:grpSpLocks/>
            </p:cNvGrpSpPr>
            <p:nvPr userDrawn="1"/>
          </p:nvGrpSpPr>
          <p:grpSpPr bwMode="auto">
            <a:xfrm>
              <a:off x="0" y="0"/>
              <a:ext cx="5760" cy="4322"/>
              <a:chOff x="0" y="0"/>
              <a:chExt cx="5760" cy="4322"/>
            </a:xfrm>
          </p:grpSpPr>
          <p:pic>
            <p:nvPicPr>
              <p:cNvPr id="1034" name="Picture 23" descr="ppt_camo_bkgrnd-03"/>
              <p:cNvPicPr>
                <a:picLocks noChangeAspect="1" noChangeArrowheads="1"/>
              </p:cNvPicPr>
              <p:nvPr userDrawn="1"/>
            </p:nvPicPr>
            <p:blipFill>
              <a:blip r:embed="rId15" cstate="print"/>
              <a:srcRect/>
              <a:stretch>
                <a:fillRect/>
              </a:stretch>
            </p:blipFill>
            <p:spPr bwMode="auto">
              <a:xfrm>
                <a:off x="0" y="0"/>
                <a:ext cx="5760" cy="4322"/>
              </a:xfrm>
              <a:prstGeom prst="rect">
                <a:avLst/>
              </a:prstGeom>
              <a:noFill/>
              <a:ln w="9525">
                <a:noFill/>
                <a:miter lim="800000"/>
                <a:headEnd/>
                <a:tailEnd/>
              </a:ln>
            </p:spPr>
          </p:pic>
          <p:pic>
            <p:nvPicPr>
              <p:cNvPr id="1035" name="Picture 21" descr="white_curve"/>
              <p:cNvPicPr>
                <a:picLocks noChangeAspect="1" noChangeArrowheads="1"/>
              </p:cNvPicPr>
              <p:nvPr userDrawn="1"/>
            </p:nvPicPr>
            <p:blipFill>
              <a:blip r:embed="rId16" cstate="print"/>
              <a:srcRect/>
              <a:stretch>
                <a:fillRect/>
              </a:stretch>
            </p:blipFill>
            <p:spPr bwMode="auto">
              <a:xfrm>
                <a:off x="2502" y="990"/>
                <a:ext cx="3258" cy="3330"/>
              </a:xfrm>
              <a:prstGeom prst="rect">
                <a:avLst/>
              </a:prstGeom>
              <a:noFill/>
              <a:ln w="9525">
                <a:noFill/>
                <a:miter lim="800000"/>
                <a:headEnd/>
                <a:tailEnd/>
              </a:ln>
            </p:spPr>
          </p:pic>
        </p:grpSp>
        <p:pic>
          <p:nvPicPr>
            <p:cNvPr id="2" name="Picture 8" descr="USACE_logo"/>
            <p:cNvPicPr>
              <a:picLocks noChangeAspect="1" noChangeArrowheads="1"/>
            </p:cNvPicPr>
            <p:nvPr userDrawn="1"/>
          </p:nvPicPr>
          <p:blipFill>
            <a:blip r:embed="rId17" cstate="print"/>
            <a:srcRect/>
            <a:stretch>
              <a:fillRect/>
            </a:stretch>
          </p:blipFill>
          <p:spPr bwMode="auto">
            <a:xfrm>
              <a:off x="144" y="3201"/>
              <a:ext cx="864" cy="591"/>
            </a:xfrm>
            <a:prstGeom prst="rect">
              <a:avLst/>
            </a:prstGeom>
            <a:noFill/>
            <a:ln w="9525">
              <a:noFill/>
              <a:miter lim="800000"/>
              <a:headEnd/>
              <a:tailEnd/>
            </a:ln>
          </p:spPr>
        </p:pic>
      </p:grpSp>
      <p:sp>
        <p:nvSpPr>
          <p:cNvPr id="1043" name="Line 19"/>
          <p:cNvSpPr>
            <a:spLocks noChangeShapeType="1"/>
          </p:cNvSpPr>
          <p:nvPr userDrawn="1"/>
        </p:nvSpPr>
        <p:spPr bwMode="auto">
          <a:xfrm>
            <a:off x="5200650" y="3363913"/>
            <a:ext cx="3943350" cy="0"/>
          </a:xfrm>
          <a:prstGeom prst="line">
            <a:avLst/>
          </a:prstGeom>
          <a:noFill/>
          <a:ln w="95250">
            <a:solidFill>
              <a:schemeClr val="bg1"/>
            </a:solidFill>
            <a:round/>
            <a:headEnd/>
            <a:tailEnd/>
          </a:ln>
          <a:effectLst/>
        </p:spPr>
        <p:txBody>
          <a:bodyPr/>
          <a:lstStyle/>
          <a:p>
            <a:pPr>
              <a:defRPr/>
            </a:pPr>
            <a:endParaRPr lang="en-US"/>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dirty="0"/>
              <a:t>US Army Corps of Engineers</a:t>
            </a:r>
          </a:p>
          <a:p>
            <a:pPr>
              <a:defRPr/>
            </a:pPr>
            <a:r>
              <a:rPr lang="en-US" b="1" dirty="0"/>
              <a:t>BUILDING STRONG</a:t>
            </a:r>
            <a:r>
              <a:rPr lang="en-US" sz="1400" b="1" baseline="-25000" dirty="0"/>
              <a:t>®</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fld id="{0C050531-E6A2-4A15-96D7-168719B8A15F}" type="slidenum">
              <a:rPr lang="en-US"/>
              <a:pPr>
                <a:defRPr/>
              </a:pPr>
              <a:t>‹#›</a:t>
            </a:fld>
            <a:endParaRPr lang="en-US"/>
          </a:p>
        </p:txBody>
      </p:sp>
      <p:pic>
        <p:nvPicPr>
          <p:cNvPr id="2053"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www.usace.army.mil/en/cw/AKPortsStudy.ht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Stephen.c.boardman@usace.army.mil"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52400"/>
            <a:ext cx="8839200" cy="2438400"/>
          </a:xfrm>
        </p:spPr>
        <p:txBody>
          <a:bodyPr/>
          <a:lstStyle/>
          <a:p>
            <a:pPr algn="ctr" eaLnBrk="1" hangingPunct="1">
              <a:spcAft>
                <a:spcPts val="0"/>
              </a:spcAft>
            </a:pPr>
            <a:r>
              <a:rPr lang="en-US" sz="2800" dirty="0" smtClean="0"/>
              <a:t>HYDROGRAPHIC SERVICES REVIEW PANEL</a:t>
            </a:r>
            <a:br>
              <a:rPr lang="en-US" sz="2800" dirty="0" smtClean="0"/>
            </a:br>
            <a:r>
              <a:rPr lang="en-US" sz="3300" dirty="0" smtClean="0"/>
              <a:t>Stakeholder Panel:  Alaska Regional Needs for NOAA’s Navigation Services</a:t>
            </a:r>
            <a:br>
              <a:rPr lang="en-US" sz="3300" dirty="0" smtClean="0"/>
            </a:br>
            <a:r>
              <a:rPr lang="en-US" sz="1000" dirty="0" smtClean="0"/>
              <a:t> </a:t>
            </a:r>
            <a:r>
              <a:rPr lang="en-US" sz="3300" dirty="0" smtClean="0"/>
              <a:t/>
            </a:r>
            <a:br>
              <a:rPr lang="en-US" sz="3300" dirty="0" smtClean="0"/>
            </a:br>
            <a:r>
              <a:rPr lang="en-US" sz="3200" dirty="0" smtClean="0"/>
              <a:t>U.S. Army Corps of Engineers</a:t>
            </a:r>
          </a:p>
        </p:txBody>
      </p:sp>
      <p:sp>
        <p:nvSpPr>
          <p:cNvPr id="3075" name="Text Box 4"/>
          <p:cNvSpPr txBox="1">
            <a:spLocks noChangeArrowheads="1"/>
          </p:cNvSpPr>
          <p:nvPr/>
        </p:nvSpPr>
        <p:spPr bwMode="auto">
          <a:xfrm>
            <a:off x="76200" y="3167896"/>
            <a:ext cx="4495800" cy="1785104"/>
          </a:xfrm>
          <a:prstGeom prst="rect">
            <a:avLst/>
          </a:prstGeom>
          <a:noFill/>
          <a:ln w="9525">
            <a:noFill/>
            <a:miter lim="800000"/>
            <a:headEnd/>
            <a:tailEnd/>
          </a:ln>
        </p:spPr>
        <p:txBody>
          <a:bodyPr wrap="square">
            <a:spAutoFit/>
          </a:bodyPr>
          <a:lstStyle/>
          <a:p>
            <a:pPr>
              <a:spcBef>
                <a:spcPts val="600"/>
              </a:spcBef>
            </a:pPr>
            <a:r>
              <a:rPr lang="en-US" b="1" dirty="0" smtClean="0"/>
              <a:t>Stephen C. Boardman</a:t>
            </a:r>
            <a:endParaRPr lang="en-US" b="1" dirty="0"/>
          </a:p>
          <a:p>
            <a:pPr>
              <a:spcBef>
                <a:spcPts val="600"/>
              </a:spcBef>
            </a:pPr>
            <a:r>
              <a:rPr lang="en-US" dirty="0" smtClean="0"/>
              <a:t>Chief, Civil Project Management Branch</a:t>
            </a:r>
          </a:p>
          <a:p>
            <a:pPr>
              <a:spcBef>
                <a:spcPts val="600"/>
              </a:spcBef>
            </a:pPr>
            <a:r>
              <a:rPr lang="en-US" dirty="0" smtClean="0"/>
              <a:t>U.S. Corps of Engineers, Alaska District</a:t>
            </a:r>
          </a:p>
          <a:p>
            <a:pPr>
              <a:spcBef>
                <a:spcPts val="600"/>
              </a:spcBef>
            </a:pPr>
            <a:r>
              <a:rPr lang="en-US" dirty="0" smtClean="0"/>
              <a:t>Anchorage</a:t>
            </a:r>
            <a:r>
              <a:rPr lang="en-US" dirty="0"/>
              <a:t>, Alaska</a:t>
            </a:r>
          </a:p>
          <a:p>
            <a:pPr>
              <a:spcBef>
                <a:spcPts val="600"/>
              </a:spcBef>
            </a:pPr>
            <a:r>
              <a:rPr lang="en-US" dirty="0" smtClean="0"/>
              <a:t>23 May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609600"/>
            <a:ext cx="7467600" cy="5029200"/>
          </a:xfrm>
          <a:prstGeom prst="rect">
            <a:avLst/>
          </a:prstGeom>
        </p:spPr>
        <p:txBody>
          <a:bodyPr>
            <a:noAutofit/>
          </a:bodyPr>
          <a:lstStyle/>
          <a:p>
            <a:pPr fontAlgn="auto">
              <a:lnSpc>
                <a:spcPct val="150000"/>
              </a:lnSpc>
              <a:spcBef>
                <a:spcPct val="20000"/>
              </a:spcBef>
              <a:spcAft>
                <a:spcPts val="0"/>
              </a:spcAft>
              <a:defRPr/>
            </a:pPr>
            <a:r>
              <a:rPr lang="en-US" sz="2800" i="1" dirty="0" smtClean="0">
                <a:effectLst>
                  <a:outerShdw blurRad="38100" dist="38100" dir="2700000" algn="tl">
                    <a:srgbClr val="000000">
                      <a:alpha val="43137"/>
                    </a:srgbClr>
                  </a:outerShdw>
                </a:effectLst>
                <a:latin typeface="+mn-lt"/>
              </a:rPr>
              <a:t>Corps of Engineer Needs for NOAA’s Services, Products, &amp; Information</a:t>
            </a:r>
          </a:p>
          <a:p>
            <a:pPr fontAlgn="auto">
              <a:lnSpc>
                <a:spcPct val="150000"/>
              </a:lnSpc>
              <a:spcBef>
                <a:spcPct val="20000"/>
              </a:spcBef>
              <a:spcAft>
                <a:spcPts val="0"/>
              </a:spcAft>
              <a:defRPr/>
            </a:pPr>
            <a:r>
              <a:rPr lang="en-US" sz="2800" dirty="0" smtClean="0">
                <a:latin typeface="+mn-lt"/>
              </a:rPr>
              <a:t>c.  Recommendations For Improvements In The Relationship</a:t>
            </a:r>
            <a:endParaRPr lang="en-US" sz="2800" dirty="0">
              <a:latin typeface="+mn-lt"/>
            </a:endParaRPr>
          </a:p>
          <a:p>
            <a:pPr lvl="1" fontAlgn="auto">
              <a:lnSpc>
                <a:spcPct val="150000"/>
              </a:lnSpc>
              <a:spcBef>
                <a:spcPct val="20000"/>
              </a:spcBef>
              <a:spcAft>
                <a:spcPts val="0"/>
              </a:spcAft>
              <a:buFont typeface="Arial" pitchFamily="34" charset="0"/>
              <a:buChar char="•"/>
              <a:defRPr/>
            </a:pPr>
            <a:r>
              <a:rPr lang="en-US" sz="2000" dirty="0" smtClean="0">
                <a:latin typeface="+mn-lt"/>
              </a:rPr>
              <a:t>  Communications:</a:t>
            </a:r>
          </a:p>
          <a:p>
            <a:pPr lvl="2" fontAlgn="auto">
              <a:lnSpc>
                <a:spcPct val="150000"/>
              </a:lnSpc>
              <a:spcBef>
                <a:spcPct val="20000"/>
              </a:spcBef>
              <a:spcAft>
                <a:spcPts val="0"/>
              </a:spcAft>
              <a:buFont typeface="Arial" pitchFamily="34" charset="0"/>
              <a:buChar char="•"/>
              <a:defRPr/>
            </a:pPr>
            <a:r>
              <a:rPr lang="en-US" sz="2000" dirty="0" smtClean="0">
                <a:latin typeface="+mn-lt"/>
              </a:rPr>
              <a:t>  User Groups (ex. – Alaska Interagency Hydrographic Survey Work</a:t>
            </a:r>
          </a:p>
          <a:p>
            <a:pPr lvl="1" fontAlgn="auto">
              <a:lnSpc>
                <a:spcPct val="150000"/>
              </a:lnSpc>
              <a:spcBef>
                <a:spcPct val="20000"/>
              </a:spcBef>
              <a:spcAft>
                <a:spcPts val="0"/>
              </a:spcAft>
              <a:buFont typeface="Arial" pitchFamily="34" charset="0"/>
              <a:buChar char="•"/>
              <a:defRPr/>
            </a:pPr>
            <a:r>
              <a:rPr lang="en-US" sz="2000" dirty="0" smtClean="0">
                <a:latin typeface="+mn-lt"/>
              </a:rPr>
              <a:t>  Standardization of data for useful products (digital sounding sets)</a:t>
            </a:r>
          </a:p>
          <a:p>
            <a:pPr lvl="1" fontAlgn="auto">
              <a:lnSpc>
                <a:spcPct val="150000"/>
              </a:lnSpc>
              <a:spcBef>
                <a:spcPct val="20000"/>
              </a:spcBef>
              <a:spcAft>
                <a:spcPts val="0"/>
              </a:spcAft>
              <a:buFont typeface="Arial" pitchFamily="34" charset="0"/>
              <a:buChar char="•"/>
              <a:defRPr/>
            </a:pPr>
            <a:r>
              <a:rPr lang="en-US" sz="2000" dirty="0" smtClean="0">
                <a:latin typeface="+mn-lt"/>
              </a:rPr>
              <a:t>  Collaboration on S-57 products.  The Corps still uses .</a:t>
            </a:r>
            <a:r>
              <a:rPr lang="en-US" sz="2000" dirty="0" err="1" smtClean="0">
                <a:latin typeface="+mn-lt"/>
              </a:rPr>
              <a:t>pdf</a:t>
            </a:r>
            <a:endParaRPr lang="en-US" sz="2000" dirty="0" smtClean="0"/>
          </a:p>
          <a:p>
            <a:pPr lvl="2" fontAlgn="auto">
              <a:lnSpc>
                <a:spcPct val="150000"/>
              </a:lnSpc>
              <a:spcBef>
                <a:spcPct val="20000"/>
              </a:spcBef>
              <a:spcAft>
                <a:spcPts val="0"/>
              </a:spcAft>
              <a:defRPr/>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 y="0"/>
            <a:ext cx="8153400" cy="6781800"/>
          </a:xfrm>
          <a:prstGeom prst="rect">
            <a:avLst/>
          </a:prstGeom>
        </p:spPr>
        <p:txBody>
          <a:bodyPr>
            <a:normAutofit fontScale="55000" lnSpcReduction="20000"/>
          </a:bodyPr>
          <a:lstStyle/>
          <a:p>
            <a:pPr fontAlgn="auto">
              <a:lnSpc>
                <a:spcPct val="150000"/>
              </a:lnSpc>
              <a:spcBef>
                <a:spcPct val="20000"/>
              </a:spcBef>
              <a:spcAft>
                <a:spcPts val="0"/>
              </a:spcAft>
              <a:defRPr/>
            </a:pPr>
            <a:r>
              <a:rPr lang="en-US" sz="5100" dirty="0" smtClean="0"/>
              <a:t>Alaska Regional Ports Study</a:t>
            </a:r>
          </a:p>
          <a:p>
            <a:pPr fontAlgn="auto">
              <a:lnSpc>
                <a:spcPct val="120000"/>
              </a:lnSpc>
              <a:spcBef>
                <a:spcPct val="20000"/>
              </a:spcBef>
              <a:spcAft>
                <a:spcPts val="0"/>
              </a:spcAft>
              <a:defRPr/>
            </a:pPr>
            <a:endParaRPr lang="en-US" sz="3300" dirty="0"/>
          </a:p>
          <a:p>
            <a:pPr fontAlgn="auto">
              <a:lnSpc>
                <a:spcPct val="150000"/>
              </a:lnSpc>
              <a:spcBef>
                <a:spcPct val="20000"/>
              </a:spcBef>
              <a:spcAft>
                <a:spcPts val="0"/>
              </a:spcAft>
              <a:buFont typeface="Arial" pitchFamily="34" charset="0"/>
              <a:buChar char="•"/>
              <a:defRPr/>
            </a:pPr>
            <a:r>
              <a:rPr lang="en-US" sz="3600" dirty="0" smtClean="0">
                <a:latin typeface="+mn-lt"/>
              </a:rPr>
              <a:t>  FFY 2003 -- Reconnaissance level study commenced.   Purpose: To determine if there was a Federal interest in participating in cost shared feasibility studies addressing regional ports and harbors throughout the State of Alaska.</a:t>
            </a:r>
          </a:p>
          <a:p>
            <a:pPr fontAlgn="auto">
              <a:lnSpc>
                <a:spcPct val="150000"/>
              </a:lnSpc>
              <a:spcBef>
                <a:spcPct val="20000"/>
              </a:spcBef>
              <a:spcAft>
                <a:spcPts val="0"/>
              </a:spcAft>
              <a:buFont typeface="Arial" pitchFamily="34" charset="0"/>
              <a:buChar char="•"/>
              <a:defRPr/>
            </a:pPr>
            <a:r>
              <a:rPr lang="en-US" sz="3600" dirty="0" smtClean="0">
                <a:latin typeface="+mn-lt"/>
              </a:rPr>
              <a:t> H</a:t>
            </a:r>
            <a:r>
              <a:rPr lang="en-US" sz="3600" dirty="0" smtClean="0"/>
              <a:t>arbors are part of a system (not individual community needs) and as such they need to be analyzed and justified as a system.</a:t>
            </a:r>
          </a:p>
          <a:p>
            <a:pPr fontAlgn="auto">
              <a:lnSpc>
                <a:spcPct val="150000"/>
              </a:lnSpc>
              <a:spcBef>
                <a:spcPct val="20000"/>
              </a:spcBef>
              <a:spcAft>
                <a:spcPts val="0"/>
              </a:spcAft>
              <a:buFont typeface="Arial" pitchFamily="34" charset="0"/>
              <a:buChar char="•"/>
              <a:defRPr/>
            </a:pPr>
            <a:r>
              <a:rPr lang="en-US" sz="3600" dirty="0" smtClean="0">
                <a:latin typeface="+mn-lt"/>
              </a:rPr>
              <a:t> S</a:t>
            </a:r>
            <a:r>
              <a:rPr lang="en-US" sz="3600" dirty="0" smtClean="0"/>
              <a:t>tudy was to be a systematic analysis of existing and future needs for harbors and navigational systems.  </a:t>
            </a:r>
          </a:p>
          <a:p>
            <a:pPr fontAlgn="auto">
              <a:lnSpc>
                <a:spcPct val="150000"/>
              </a:lnSpc>
              <a:spcBef>
                <a:spcPct val="20000"/>
              </a:spcBef>
              <a:spcAft>
                <a:spcPts val="0"/>
              </a:spcAft>
              <a:buFont typeface="Arial" pitchFamily="34" charset="0"/>
              <a:buChar char="•"/>
              <a:defRPr/>
            </a:pPr>
            <a:r>
              <a:rPr lang="en-US" sz="3600" dirty="0" smtClean="0"/>
              <a:t>  Coastal Alaska was divided into regions: Southeast, </a:t>
            </a:r>
            <a:r>
              <a:rPr lang="en-US" sz="3600" dirty="0" err="1" smtClean="0"/>
              <a:t>Southcentral</a:t>
            </a:r>
            <a:r>
              <a:rPr lang="en-US" sz="3600" dirty="0" smtClean="0"/>
              <a:t>, Aleutians, Yukon-Kuskokwim, and Northwestern/Northern Regions.</a:t>
            </a:r>
          </a:p>
          <a:p>
            <a:pPr fontAlgn="auto">
              <a:lnSpc>
                <a:spcPct val="150000"/>
              </a:lnSpc>
              <a:spcBef>
                <a:spcPct val="20000"/>
              </a:spcBef>
              <a:spcAft>
                <a:spcPts val="0"/>
              </a:spcAft>
              <a:buFont typeface="Arial" pitchFamily="34" charset="0"/>
              <a:buChar char="•"/>
              <a:defRPr/>
            </a:pPr>
            <a:endParaRPr lang="en-US" sz="33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 y="76200"/>
            <a:ext cx="8153400" cy="6781800"/>
          </a:xfrm>
          <a:prstGeom prst="rect">
            <a:avLst/>
          </a:prstGeom>
        </p:spPr>
        <p:txBody>
          <a:bodyPr>
            <a:normAutofit fontScale="47500" lnSpcReduction="20000"/>
          </a:bodyPr>
          <a:lstStyle/>
          <a:p>
            <a:pPr fontAlgn="auto">
              <a:lnSpc>
                <a:spcPct val="150000"/>
              </a:lnSpc>
              <a:spcBef>
                <a:spcPct val="20000"/>
              </a:spcBef>
              <a:spcAft>
                <a:spcPts val="0"/>
              </a:spcAft>
              <a:defRPr/>
            </a:pPr>
            <a:r>
              <a:rPr lang="en-US" sz="5100" dirty="0" smtClean="0"/>
              <a:t>Alaska Regional Ports Study</a:t>
            </a:r>
          </a:p>
          <a:p>
            <a:pPr fontAlgn="auto">
              <a:lnSpc>
                <a:spcPct val="150000"/>
              </a:lnSpc>
              <a:spcBef>
                <a:spcPct val="20000"/>
              </a:spcBef>
              <a:spcAft>
                <a:spcPts val="0"/>
              </a:spcAft>
              <a:buFont typeface="Arial" pitchFamily="34" charset="0"/>
              <a:buChar char="•"/>
              <a:defRPr/>
            </a:pPr>
            <a:r>
              <a:rPr lang="en-US" sz="3800" dirty="0" smtClean="0">
                <a:latin typeface="+mn-lt"/>
              </a:rPr>
              <a:t>  January 2008 -- 1</a:t>
            </a:r>
            <a:r>
              <a:rPr lang="en-US" sz="3800" baseline="30000" dirty="0" smtClean="0">
                <a:latin typeface="+mn-lt"/>
              </a:rPr>
              <a:t>st</a:t>
            </a:r>
            <a:r>
              <a:rPr lang="en-US" sz="3800" dirty="0" smtClean="0">
                <a:latin typeface="+mn-lt"/>
              </a:rPr>
              <a:t> Alaska Regional Ports Conference.  Hosted by Alaska State Department of Transportation and Corps of Engineers.  Purpose:  To gain knowledge on the needs for navigational improvements prior to the conclusion of the Reconnaissance (905(b)) Report.   Over 125 attendees.</a:t>
            </a:r>
          </a:p>
          <a:p>
            <a:pPr lvl="1" fontAlgn="auto">
              <a:lnSpc>
                <a:spcPct val="150000"/>
              </a:lnSpc>
              <a:spcBef>
                <a:spcPct val="20000"/>
              </a:spcBef>
              <a:spcAft>
                <a:spcPts val="0"/>
              </a:spcAft>
              <a:buFont typeface="Arial" pitchFamily="34" charset="0"/>
              <a:buChar char="•"/>
              <a:defRPr/>
            </a:pPr>
            <a:r>
              <a:rPr lang="en-US" sz="3800" dirty="0" smtClean="0">
                <a:latin typeface="+mn-lt"/>
              </a:rPr>
              <a:t>  Overwhelming Mandate – The need for ongoing collaboration, comprehensive planning and leadership.</a:t>
            </a:r>
          </a:p>
          <a:p>
            <a:pPr lvl="1" fontAlgn="auto">
              <a:lnSpc>
                <a:spcPct val="150000"/>
              </a:lnSpc>
              <a:spcBef>
                <a:spcPct val="20000"/>
              </a:spcBef>
              <a:spcAft>
                <a:spcPts val="0"/>
              </a:spcAft>
              <a:buFont typeface="Arial" pitchFamily="34" charset="0"/>
              <a:buChar char="•"/>
              <a:defRPr/>
            </a:pPr>
            <a:r>
              <a:rPr lang="en-US" sz="3800" dirty="0" smtClean="0">
                <a:latin typeface="+mn-lt"/>
              </a:rPr>
              <a:t>  </a:t>
            </a:r>
            <a:r>
              <a:rPr lang="en-US" sz="3800" dirty="0" smtClean="0"/>
              <a:t> Develop a comprehensive ports and harbor plan for Alaska.</a:t>
            </a:r>
          </a:p>
          <a:p>
            <a:pPr fontAlgn="auto">
              <a:lnSpc>
                <a:spcPct val="150000"/>
              </a:lnSpc>
              <a:spcBef>
                <a:spcPct val="20000"/>
              </a:spcBef>
              <a:spcAft>
                <a:spcPts val="0"/>
              </a:spcAft>
              <a:buFont typeface="Arial" pitchFamily="34" charset="0"/>
              <a:buChar char="•"/>
              <a:defRPr/>
            </a:pPr>
            <a:r>
              <a:rPr lang="en-US" sz="3800" dirty="0" smtClean="0"/>
              <a:t>  May 2008 -- Corps </a:t>
            </a:r>
            <a:r>
              <a:rPr lang="en-US" sz="3800" dirty="0" smtClean="0"/>
              <a:t>published the 905(b) </a:t>
            </a:r>
            <a:r>
              <a:rPr lang="en-US" sz="3800" dirty="0" smtClean="0"/>
              <a:t>Report.  </a:t>
            </a:r>
            <a:endParaRPr lang="en-US" sz="3800" dirty="0" smtClean="0"/>
          </a:p>
          <a:p>
            <a:pPr fontAlgn="auto">
              <a:lnSpc>
                <a:spcPct val="150000"/>
              </a:lnSpc>
              <a:spcBef>
                <a:spcPct val="20000"/>
              </a:spcBef>
              <a:spcAft>
                <a:spcPts val="0"/>
              </a:spcAft>
              <a:buFont typeface="Arial" pitchFamily="34" charset="0"/>
              <a:buChar char="•"/>
              <a:defRPr/>
            </a:pPr>
            <a:r>
              <a:rPr lang="en-US" sz="3800" dirty="0" smtClean="0"/>
              <a:t>  </a:t>
            </a:r>
            <a:r>
              <a:rPr lang="en-US" sz="3800" dirty="0" smtClean="0"/>
              <a:t>September  2009 -- State </a:t>
            </a:r>
            <a:r>
              <a:rPr lang="en-US" sz="3800" dirty="0" smtClean="0"/>
              <a:t>of Alaska and Corps of Engineers entered into a cost shared Feasibility Study to establish baseline information needed for a statewide plan.  The following items were commissioned:</a:t>
            </a:r>
          </a:p>
          <a:p>
            <a:pPr lvl="1" fontAlgn="auto">
              <a:lnSpc>
                <a:spcPct val="150000"/>
              </a:lnSpc>
              <a:spcBef>
                <a:spcPct val="20000"/>
              </a:spcBef>
              <a:spcAft>
                <a:spcPts val="0"/>
              </a:spcAft>
              <a:buFont typeface="Arial" pitchFamily="34" charset="0"/>
              <a:buChar char="•"/>
              <a:defRPr/>
            </a:pPr>
            <a:r>
              <a:rPr lang="en-US" sz="3800" dirty="0" smtClean="0"/>
              <a:t>  </a:t>
            </a:r>
            <a:r>
              <a:rPr lang="en-US" sz="3400" dirty="0" smtClean="0"/>
              <a:t>Strategic Trends Analysis</a:t>
            </a:r>
          </a:p>
          <a:p>
            <a:pPr lvl="1" fontAlgn="auto">
              <a:lnSpc>
                <a:spcPct val="150000"/>
              </a:lnSpc>
              <a:spcBef>
                <a:spcPct val="20000"/>
              </a:spcBef>
              <a:spcAft>
                <a:spcPts val="0"/>
              </a:spcAft>
              <a:buFont typeface="Arial" pitchFamily="34" charset="0"/>
              <a:buChar char="•"/>
              <a:defRPr/>
            </a:pPr>
            <a:r>
              <a:rPr lang="en-US" sz="3400" dirty="0" smtClean="0"/>
              <a:t>  Hub Analysis</a:t>
            </a:r>
          </a:p>
          <a:p>
            <a:pPr lvl="1" fontAlgn="auto">
              <a:lnSpc>
                <a:spcPct val="150000"/>
              </a:lnSpc>
              <a:spcBef>
                <a:spcPct val="20000"/>
              </a:spcBef>
              <a:spcAft>
                <a:spcPts val="0"/>
              </a:spcAft>
              <a:buFont typeface="Arial" pitchFamily="34" charset="0"/>
              <a:buChar char="•"/>
              <a:defRPr/>
            </a:pPr>
            <a:r>
              <a:rPr lang="en-US" sz="3400" dirty="0" smtClean="0"/>
              <a:t>  Projects Needs List</a:t>
            </a:r>
          </a:p>
          <a:p>
            <a:pPr lvl="1" fontAlgn="auto">
              <a:lnSpc>
                <a:spcPct val="150000"/>
              </a:lnSpc>
              <a:spcBef>
                <a:spcPct val="20000"/>
              </a:spcBef>
              <a:spcAft>
                <a:spcPts val="0"/>
              </a:spcAft>
              <a:buFont typeface="Arial" pitchFamily="34" charset="0"/>
              <a:buChar char="•"/>
              <a:defRPr/>
            </a:pPr>
            <a:r>
              <a:rPr lang="en-US" sz="3400" dirty="0" smtClean="0"/>
              <a:t>  Policy Recommendations</a:t>
            </a:r>
          </a:p>
          <a:p>
            <a:pPr lvl="1" fontAlgn="auto">
              <a:lnSpc>
                <a:spcPct val="150000"/>
              </a:lnSpc>
              <a:spcBef>
                <a:spcPct val="20000"/>
              </a:spcBef>
              <a:spcAft>
                <a:spcPts val="0"/>
              </a:spcAft>
              <a:buFont typeface="Arial" pitchFamily="34" charset="0"/>
              <a:buChar char="•"/>
              <a:defRPr/>
            </a:pPr>
            <a:r>
              <a:rPr lang="en-US" sz="3400" dirty="0" smtClean="0"/>
              <a:t>  Identify locations of potential construction materials (ex., rock) </a:t>
            </a:r>
          </a:p>
          <a:p>
            <a:pPr fontAlgn="auto">
              <a:lnSpc>
                <a:spcPct val="150000"/>
              </a:lnSpc>
              <a:spcBef>
                <a:spcPct val="20000"/>
              </a:spcBef>
              <a:spcAft>
                <a:spcPts val="0"/>
              </a:spcAft>
              <a:buFont typeface="Arial" pitchFamily="34" charset="0"/>
              <a:buChar char="•"/>
              <a:defRPr/>
            </a:pPr>
            <a:endParaRPr lang="en-US" sz="26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 y="76200"/>
            <a:ext cx="8153400" cy="6781800"/>
          </a:xfrm>
          <a:prstGeom prst="rect">
            <a:avLst/>
          </a:prstGeom>
        </p:spPr>
        <p:txBody>
          <a:bodyPr>
            <a:normAutofit fontScale="55000" lnSpcReduction="20000"/>
          </a:bodyPr>
          <a:lstStyle/>
          <a:p>
            <a:pPr fontAlgn="auto">
              <a:lnSpc>
                <a:spcPct val="150000"/>
              </a:lnSpc>
              <a:spcBef>
                <a:spcPct val="20000"/>
              </a:spcBef>
              <a:spcAft>
                <a:spcPts val="0"/>
              </a:spcAft>
              <a:defRPr/>
            </a:pPr>
            <a:r>
              <a:rPr lang="en-US" sz="5100" dirty="0" smtClean="0"/>
              <a:t>Alaska Regional Ports Study</a:t>
            </a:r>
            <a:endParaRPr lang="en-US" sz="5100" dirty="0"/>
          </a:p>
          <a:p>
            <a:pPr fontAlgn="auto">
              <a:lnSpc>
                <a:spcPct val="150000"/>
              </a:lnSpc>
              <a:spcBef>
                <a:spcPct val="20000"/>
              </a:spcBef>
              <a:spcAft>
                <a:spcPts val="0"/>
              </a:spcAft>
              <a:buFont typeface="Arial" pitchFamily="34" charset="0"/>
              <a:buChar char="•"/>
              <a:defRPr/>
            </a:pPr>
            <a:r>
              <a:rPr lang="en-US" sz="3300" dirty="0" smtClean="0">
                <a:latin typeface="+mn-lt"/>
              </a:rPr>
              <a:t>  November 2010 – 2</a:t>
            </a:r>
            <a:r>
              <a:rPr lang="en-US" sz="3300" baseline="30000" dirty="0" smtClean="0">
                <a:latin typeface="+mn-lt"/>
              </a:rPr>
              <a:t>nd</a:t>
            </a:r>
            <a:r>
              <a:rPr lang="en-US" sz="3300" dirty="0" smtClean="0">
                <a:latin typeface="+mn-lt"/>
              </a:rPr>
              <a:t> Statewide Alaska Regional Ports and Harbors Conference.  150+ attendees.</a:t>
            </a:r>
          </a:p>
          <a:p>
            <a:pPr lvl="1" fontAlgn="auto">
              <a:lnSpc>
                <a:spcPct val="150000"/>
              </a:lnSpc>
              <a:spcBef>
                <a:spcPct val="20000"/>
              </a:spcBef>
              <a:spcAft>
                <a:spcPts val="0"/>
              </a:spcAft>
              <a:buFont typeface="Arial" pitchFamily="34" charset="0"/>
              <a:buChar char="•"/>
              <a:defRPr/>
            </a:pPr>
            <a:r>
              <a:rPr lang="en-US" sz="3300" dirty="0" smtClean="0">
                <a:latin typeface="+mn-lt"/>
              </a:rPr>
              <a:t>  Reviewed the projects lists by region, identified selection criteria for investment, and ranked projects  by priority.</a:t>
            </a:r>
          </a:p>
          <a:p>
            <a:pPr fontAlgn="auto">
              <a:lnSpc>
                <a:spcPct val="150000"/>
              </a:lnSpc>
              <a:spcBef>
                <a:spcPct val="20000"/>
              </a:spcBef>
              <a:spcAft>
                <a:spcPts val="0"/>
              </a:spcAft>
              <a:buFont typeface="Arial" pitchFamily="34" charset="0"/>
              <a:buChar char="•"/>
              <a:defRPr/>
            </a:pPr>
            <a:r>
              <a:rPr lang="en-US" sz="3300" dirty="0" smtClean="0">
                <a:latin typeface="+mn-lt"/>
              </a:rPr>
              <a:t>  Immediate i</a:t>
            </a:r>
            <a:r>
              <a:rPr lang="en-US" sz="3300" dirty="0" smtClean="0"/>
              <a:t>nterest by Congressional Delegation and Governor to conduct a subordinate study -- an Arctic Deep Draft Ports Study.</a:t>
            </a:r>
          </a:p>
          <a:p>
            <a:pPr lvl="1" fontAlgn="auto">
              <a:lnSpc>
                <a:spcPct val="150000"/>
              </a:lnSpc>
              <a:spcBef>
                <a:spcPct val="20000"/>
              </a:spcBef>
              <a:spcAft>
                <a:spcPts val="0"/>
              </a:spcAft>
              <a:buFont typeface="Arial" pitchFamily="34" charset="0"/>
              <a:buChar char="•"/>
              <a:defRPr/>
            </a:pPr>
            <a:r>
              <a:rPr lang="en-US" sz="3300" dirty="0" smtClean="0"/>
              <a:t>  Goal – Identify and locate potential sites for an arctic deep water (draft) port(s).</a:t>
            </a:r>
          </a:p>
          <a:p>
            <a:pPr lvl="1" fontAlgn="auto">
              <a:lnSpc>
                <a:spcPct val="150000"/>
              </a:lnSpc>
              <a:spcBef>
                <a:spcPct val="20000"/>
              </a:spcBef>
              <a:spcAft>
                <a:spcPts val="0"/>
              </a:spcAft>
              <a:buFont typeface="Arial" pitchFamily="34" charset="0"/>
              <a:buChar char="•"/>
              <a:defRPr/>
            </a:pPr>
            <a:r>
              <a:rPr lang="en-US" sz="3300" dirty="0" smtClean="0"/>
              <a:t>  To do that, we needed to identify criteria for an arctic deep draft harbor :</a:t>
            </a:r>
          </a:p>
          <a:p>
            <a:pPr lvl="2" fontAlgn="auto">
              <a:lnSpc>
                <a:spcPct val="150000"/>
              </a:lnSpc>
              <a:spcBef>
                <a:spcPct val="20000"/>
              </a:spcBef>
              <a:spcAft>
                <a:spcPts val="0"/>
              </a:spcAft>
              <a:buFont typeface="Arial" pitchFamily="34" charset="0"/>
              <a:buChar char="•"/>
              <a:defRPr/>
            </a:pPr>
            <a:r>
              <a:rPr lang="en-US" sz="3300" dirty="0" smtClean="0"/>
              <a:t>  What is required? - Depth, moorage capacity, upland infrastructure, intermodal transportation requirements, etc.</a:t>
            </a:r>
          </a:p>
          <a:p>
            <a:pPr lvl="2" fontAlgn="auto">
              <a:lnSpc>
                <a:spcPct val="150000"/>
              </a:lnSpc>
              <a:spcBef>
                <a:spcPct val="20000"/>
              </a:spcBef>
              <a:spcAft>
                <a:spcPts val="0"/>
              </a:spcAft>
              <a:buFont typeface="Arial" pitchFamily="34" charset="0"/>
              <a:buChar char="•"/>
              <a:defRPr/>
            </a:pPr>
            <a:r>
              <a:rPr lang="en-US" sz="3300" dirty="0" smtClean="0"/>
              <a:t>  Who are the potential users?</a:t>
            </a:r>
          </a:p>
          <a:p>
            <a:pPr lvl="2" fontAlgn="auto">
              <a:lnSpc>
                <a:spcPct val="150000"/>
              </a:lnSpc>
              <a:spcBef>
                <a:spcPct val="20000"/>
              </a:spcBef>
              <a:spcAft>
                <a:spcPts val="0"/>
              </a:spcAft>
              <a:buFont typeface="Arial" pitchFamily="34" charset="0"/>
              <a:buChar char="•"/>
              <a:defRPr/>
            </a:pPr>
            <a:r>
              <a:rPr lang="en-US" sz="3300" dirty="0" smtClean="0"/>
              <a:t>  Where is the arctic?</a:t>
            </a:r>
          </a:p>
          <a:p>
            <a:pPr lvl="1" fontAlgn="auto">
              <a:lnSpc>
                <a:spcPct val="150000"/>
              </a:lnSpc>
              <a:spcBef>
                <a:spcPct val="20000"/>
              </a:spcBef>
              <a:spcAft>
                <a:spcPts val="0"/>
              </a:spcAft>
              <a:buFont typeface="Arial" pitchFamily="34" charset="0"/>
              <a:buChar char="•"/>
              <a:defRPr/>
            </a:pPr>
            <a:r>
              <a:rPr lang="en-US" sz="3300" dirty="0" smtClean="0"/>
              <a:t>  Conducted a “Planning Charrette” in May 2011.</a:t>
            </a:r>
          </a:p>
          <a:p>
            <a:pPr lvl="1" fontAlgn="auto">
              <a:lnSpc>
                <a:spcPct val="150000"/>
              </a:lnSpc>
              <a:spcBef>
                <a:spcPct val="20000"/>
              </a:spcBef>
              <a:spcAft>
                <a:spcPts val="0"/>
              </a:spcAft>
              <a:buFont typeface="Arial" pitchFamily="34" charset="0"/>
              <a:buChar char="•"/>
              <a:defRPr/>
            </a:pPr>
            <a:endParaRPr lang="en-US" sz="4000" dirty="0" smtClean="0">
              <a:latin typeface="+mn-lt"/>
            </a:endParaRPr>
          </a:p>
          <a:p>
            <a:pPr lvl="1" fontAlgn="auto">
              <a:lnSpc>
                <a:spcPct val="150000"/>
              </a:lnSpc>
              <a:spcBef>
                <a:spcPct val="20000"/>
              </a:spcBef>
              <a:spcAft>
                <a:spcPts val="0"/>
              </a:spcAft>
              <a:buFont typeface="Arial" pitchFamily="34" charset="0"/>
              <a:buChar char="•"/>
              <a:defRPr/>
            </a:pPr>
            <a:endParaRPr lang="en-US" sz="33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indent="-457200">
              <a:spcAft>
                <a:spcPts val="1800"/>
              </a:spcAft>
              <a:buClrTx/>
              <a:defRPr/>
            </a:pPr>
            <a:r>
              <a:rPr lang="en-US" sz="2400" b="1" dirty="0" smtClean="0"/>
              <a:t>State Government</a:t>
            </a:r>
          </a:p>
          <a:p>
            <a:pPr lvl="2" indent="-457200">
              <a:spcAft>
                <a:spcPts val="1800"/>
              </a:spcAft>
              <a:buClrTx/>
              <a:defRPr/>
            </a:pPr>
            <a:r>
              <a:rPr lang="en-US" sz="2000" b="1" dirty="0" smtClean="0"/>
              <a:t>Governor Parnell requested funding for a 3-year Arctic Ports Study to support a deep draft port (minimum of -35 feet depth) and economic development in Alaska.</a:t>
            </a:r>
          </a:p>
          <a:p>
            <a:pPr lvl="2" indent="-457200">
              <a:spcAft>
                <a:spcPts val="1800"/>
              </a:spcAft>
              <a:buClrTx/>
              <a:buNone/>
              <a:defRPr/>
            </a:pPr>
            <a:r>
              <a:rPr lang="en-US" sz="2000" b="1" dirty="0" smtClean="0"/>
              <a:t> </a:t>
            </a:r>
            <a:r>
              <a:rPr lang="en-US" sz="2400" b="1" dirty="0" smtClean="0"/>
              <a:t>Federal Government</a:t>
            </a:r>
          </a:p>
          <a:p>
            <a:pPr lvl="2" indent="-457200">
              <a:spcAft>
                <a:spcPts val="1800"/>
              </a:spcAft>
              <a:buClrTx/>
              <a:defRPr/>
            </a:pPr>
            <a:r>
              <a:rPr lang="en-US" sz="2000" b="1" dirty="0" smtClean="0"/>
              <a:t>The Alaska Congressional delegation sponsored legislation highlighting the need for U.S. Arctic ports to support national sovereignty, environmental stewardship and life safety.</a:t>
            </a:r>
          </a:p>
          <a:p>
            <a:endParaRPr lang="en-US" dirty="0"/>
          </a:p>
        </p:txBody>
      </p:sp>
      <p:sp>
        <p:nvSpPr>
          <p:cNvPr id="3" name="Title 2"/>
          <p:cNvSpPr>
            <a:spLocks noGrp="1"/>
          </p:cNvSpPr>
          <p:nvPr>
            <p:ph type="title"/>
          </p:nvPr>
        </p:nvSpPr>
        <p:spPr/>
        <p:txBody>
          <a:bodyPr>
            <a:normAutofit fontScale="90000"/>
          </a:bodyPr>
          <a:lstStyle/>
          <a:p>
            <a:r>
              <a:rPr lang="en-US" dirty="0" smtClean="0"/>
              <a:t>May 16-17, 2011 planning charrette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6"/>
          <p:cNvSpPr>
            <a:spLocks noGrp="1"/>
          </p:cNvSpPr>
          <p:nvPr>
            <p:ph type="title"/>
          </p:nvPr>
        </p:nvSpPr>
        <p:spPr/>
        <p:txBody>
          <a:bodyPr/>
          <a:lstStyle/>
          <a:p>
            <a:r>
              <a:rPr lang="en-US" dirty="0" smtClean="0"/>
              <a:t>Arctic marine traffic is increasing</a:t>
            </a:r>
          </a:p>
        </p:txBody>
      </p:sp>
      <p:pic>
        <p:nvPicPr>
          <p:cNvPr id="5126" name="Picture 2" descr="T:\COE Deepwater Charrette May 2011\Summary Report\images\Bering Strait region AIS 2010 (2).jpg"/>
          <p:cNvPicPr>
            <a:picLocks noChangeAspect="1" noChangeArrowheads="1"/>
          </p:cNvPicPr>
          <p:nvPr/>
        </p:nvPicPr>
        <p:blipFill>
          <a:blip r:embed="rId3" cstate="print"/>
          <a:srcRect/>
          <a:stretch>
            <a:fillRect/>
          </a:stretch>
        </p:blipFill>
        <p:spPr bwMode="auto">
          <a:xfrm>
            <a:off x="1752600" y="2133600"/>
            <a:ext cx="55871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1143000"/>
            <a:ext cx="8153400" cy="762000"/>
          </a:xfrm>
        </p:spPr>
        <p:txBody>
          <a:bodyPr>
            <a:normAutofit/>
          </a:bodyPr>
          <a:lstStyle/>
          <a:p>
            <a:pPr eaLnBrk="1" hangingPunct="1"/>
            <a:r>
              <a:rPr lang="en-US" dirty="0" smtClean="0"/>
              <a:t>Panel #1 – Federal Interests</a:t>
            </a:r>
          </a:p>
        </p:txBody>
      </p:sp>
      <p:pic>
        <p:nvPicPr>
          <p:cNvPr id="12292" name="Picture 5" descr="T:\COE Deepwater Charrette May 2011\Summary Report\images\David Zezula - NOAA2 - 16 May 2011.jpg"/>
          <p:cNvPicPr>
            <a:picLocks noChangeAspect="1" noChangeArrowheads="1"/>
          </p:cNvPicPr>
          <p:nvPr/>
        </p:nvPicPr>
        <p:blipFill>
          <a:blip r:embed="rId3" cstate="print"/>
          <a:srcRect/>
          <a:stretch>
            <a:fillRect/>
          </a:stretch>
        </p:blipFill>
        <p:spPr bwMode="auto">
          <a:xfrm>
            <a:off x="4419600" y="1905000"/>
            <a:ext cx="4585481" cy="3543022"/>
          </a:xfrm>
          <a:prstGeom prst="rect">
            <a:avLst/>
          </a:prstGeom>
          <a:noFill/>
          <a:ln w="9525">
            <a:noFill/>
            <a:miter lim="800000"/>
            <a:headEnd/>
            <a:tailEnd/>
          </a:ln>
        </p:spPr>
      </p:pic>
      <p:pic>
        <p:nvPicPr>
          <p:cNvPr id="5" name="Picture 3" descr="T:\COE Deepwater Charrette May 2011\Summary Report\images\Adam Shaw - USCG2 -16 May 2011.jpg"/>
          <p:cNvPicPr>
            <a:picLocks noChangeAspect="1" noChangeArrowheads="1"/>
          </p:cNvPicPr>
          <p:nvPr/>
        </p:nvPicPr>
        <p:blipFill>
          <a:blip r:embed="rId4" cstate="print"/>
          <a:srcRect/>
          <a:stretch>
            <a:fillRect/>
          </a:stretch>
        </p:blipFill>
        <p:spPr bwMode="auto">
          <a:xfrm>
            <a:off x="381000" y="2133600"/>
            <a:ext cx="4140518"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overview.jpg"/>
          <p:cNvPicPr>
            <a:picLocks noGrp="1" noChangeAspect="1"/>
          </p:cNvPicPr>
          <p:nvPr>
            <p:ph sz="half" idx="1"/>
          </p:nvPr>
        </p:nvPicPr>
        <p:blipFill>
          <a:blip r:embed="rId3" cstate="print"/>
          <a:stretch>
            <a:fillRect/>
          </a:stretch>
        </p:blipFill>
        <p:spPr>
          <a:xfrm>
            <a:off x="990600" y="2209800"/>
            <a:ext cx="2438400" cy="2615184"/>
          </a:xfrm>
        </p:spPr>
      </p:pic>
      <p:sp>
        <p:nvSpPr>
          <p:cNvPr id="15362" name="Rectangle 4"/>
          <p:cNvSpPr>
            <a:spLocks noGrp="1" noChangeArrowheads="1"/>
          </p:cNvSpPr>
          <p:nvPr>
            <p:ph type="title"/>
          </p:nvPr>
        </p:nvSpPr>
        <p:spPr/>
        <p:txBody>
          <a:bodyPr/>
          <a:lstStyle/>
          <a:p>
            <a:pPr eaLnBrk="1" hangingPunct="1"/>
            <a:r>
              <a:rPr lang="en-US" dirty="0" smtClean="0"/>
              <a:t>Panel #2 – State Interests</a:t>
            </a:r>
          </a:p>
        </p:txBody>
      </p:sp>
      <p:pic>
        <p:nvPicPr>
          <p:cNvPr id="15363" name="Picture 2" descr="T:\COE Deepwater Charrette May 2011\Summary Report\images\Picture1.jpg"/>
          <p:cNvPicPr>
            <a:picLocks noChangeAspect="1" noChangeArrowheads="1"/>
          </p:cNvPicPr>
          <p:nvPr/>
        </p:nvPicPr>
        <p:blipFill>
          <a:blip r:embed="rId4" cstate="print"/>
          <a:srcRect/>
          <a:stretch>
            <a:fillRect/>
          </a:stretch>
        </p:blipFill>
        <p:spPr bwMode="auto">
          <a:xfrm>
            <a:off x="4191000" y="1752600"/>
            <a:ext cx="4548074" cy="3414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sz="3200" dirty="0" smtClean="0"/>
              <a:t>Breakout #1 - Define Arctic Geography</a:t>
            </a:r>
          </a:p>
        </p:txBody>
      </p:sp>
      <p:pic>
        <p:nvPicPr>
          <p:cNvPr id="21507" name="Picture 2" descr="T:\COE Deepwater Charrette May 2011\MAPS\Arctic by law.jpg"/>
          <p:cNvPicPr>
            <a:picLocks noChangeAspect="1" noChangeArrowheads="1"/>
          </p:cNvPicPr>
          <p:nvPr/>
        </p:nvPicPr>
        <p:blipFill>
          <a:blip r:embed="rId3" cstate="print"/>
          <a:srcRect/>
          <a:stretch>
            <a:fillRect/>
          </a:stretch>
        </p:blipFill>
        <p:spPr bwMode="auto">
          <a:xfrm>
            <a:off x="4572000" y="2057400"/>
            <a:ext cx="4232275" cy="3160713"/>
          </a:xfrm>
          <a:prstGeom prst="rect">
            <a:avLst/>
          </a:prstGeom>
          <a:noFill/>
          <a:ln w="9525">
            <a:solidFill>
              <a:srgbClr val="990000"/>
            </a:solidFill>
            <a:miter lim="800000"/>
            <a:headEnd/>
            <a:tailEnd/>
          </a:ln>
        </p:spPr>
      </p:pic>
      <p:pic>
        <p:nvPicPr>
          <p:cNvPr id="21508" name="Picture 2" descr="T:\COE Deepwater Charrette May 2011\MAPS\Arctic temp map.jpg"/>
          <p:cNvPicPr>
            <a:picLocks noChangeAspect="1" noChangeArrowheads="1"/>
          </p:cNvPicPr>
          <p:nvPr/>
        </p:nvPicPr>
        <p:blipFill>
          <a:blip r:embed="rId4" cstate="print"/>
          <a:srcRect/>
          <a:stretch>
            <a:fillRect/>
          </a:stretch>
        </p:blipFill>
        <p:spPr bwMode="auto">
          <a:xfrm>
            <a:off x="685799" y="1600200"/>
            <a:ext cx="3439511" cy="4267200"/>
          </a:xfrm>
          <a:prstGeom prst="rect">
            <a:avLst/>
          </a:prstGeom>
          <a:noFill/>
          <a:ln w="9525">
            <a:solidFill>
              <a:srgbClr val="99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447800"/>
            <a:ext cx="5105400" cy="4419600"/>
          </a:xfrm>
        </p:spPr>
        <p:txBody>
          <a:bodyPr/>
          <a:lstStyle/>
          <a:p>
            <a:r>
              <a:rPr lang="en-US" dirty="0" smtClean="0"/>
              <a:t>Diverse vessels types</a:t>
            </a:r>
          </a:p>
          <a:p>
            <a:r>
              <a:rPr lang="en-US" dirty="0" smtClean="0"/>
              <a:t>Desired depth 20-50’</a:t>
            </a:r>
          </a:p>
          <a:p>
            <a:r>
              <a:rPr lang="en-US" dirty="0" smtClean="0"/>
              <a:t>Increased traffic</a:t>
            </a:r>
          </a:p>
          <a:p>
            <a:pPr lvl="1"/>
            <a:r>
              <a:rPr lang="en-US" dirty="0" smtClean="0"/>
              <a:t>SAR</a:t>
            </a:r>
          </a:p>
          <a:p>
            <a:pPr lvl="1"/>
            <a:r>
              <a:rPr lang="en-US" dirty="0" smtClean="0"/>
              <a:t>Life safety</a:t>
            </a:r>
          </a:p>
          <a:p>
            <a:pPr lvl="1"/>
            <a:r>
              <a:rPr lang="en-US" dirty="0" smtClean="0"/>
              <a:t>Spill response</a:t>
            </a:r>
          </a:p>
          <a:p>
            <a:r>
              <a:rPr lang="en-US" dirty="0" smtClean="0"/>
              <a:t>Need tugs</a:t>
            </a:r>
          </a:p>
          <a:p>
            <a:r>
              <a:rPr lang="en-US" dirty="0" smtClean="0"/>
              <a:t>Port infrastructure lacking</a:t>
            </a:r>
          </a:p>
          <a:p>
            <a:pPr lvl="1">
              <a:buNone/>
            </a:pPr>
            <a:endParaRPr lang="en-US" dirty="0"/>
          </a:p>
        </p:txBody>
      </p:sp>
      <p:pic>
        <p:nvPicPr>
          <p:cNvPr id="9" name="Content Placeholder 8" descr="akexplatsea.jpg"/>
          <p:cNvPicPr>
            <a:picLocks noGrp="1" noChangeAspect="1"/>
          </p:cNvPicPr>
          <p:nvPr>
            <p:ph sz="half" idx="2"/>
          </p:nvPr>
        </p:nvPicPr>
        <p:blipFill>
          <a:blip r:embed="rId3" cstate="print"/>
          <a:stretch>
            <a:fillRect/>
          </a:stretch>
        </p:blipFill>
        <p:spPr>
          <a:xfrm>
            <a:off x="5562600" y="4571999"/>
            <a:ext cx="3124200" cy="1737837"/>
          </a:xfrm>
        </p:spPr>
      </p:pic>
      <p:sp>
        <p:nvSpPr>
          <p:cNvPr id="23554" name="Title 1"/>
          <p:cNvSpPr>
            <a:spLocks noGrp="1"/>
          </p:cNvSpPr>
          <p:nvPr>
            <p:ph type="title"/>
          </p:nvPr>
        </p:nvSpPr>
        <p:spPr/>
        <p:txBody>
          <a:bodyPr>
            <a:noAutofit/>
          </a:bodyPr>
          <a:lstStyle/>
          <a:p>
            <a:r>
              <a:rPr lang="en-US" sz="3200" dirty="0" smtClean="0"/>
              <a:t>Breakout #2 - Define Vessel Parameters</a:t>
            </a:r>
          </a:p>
        </p:txBody>
      </p:sp>
      <p:pic>
        <p:nvPicPr>
          <p:cNvPr id="3" name="Picture 3" descr="T:\COE Deepwater Charrette May 2011\Photos\IMG_0188.JPG"/>
          <p:cNvPicPr>
            <a:picLocks noChangeAspect="1" noChangeArrowheads="1"/>
          </p:cNvPicPr>
          <p:nvPr/>
        </p:nvPicPr>
        <p:blipFill>
          <a:blip r:embed="rId4" cstate="print"/>
          <a:srcRect/>
          <a:stretch>
            <a:fillRect/>
          </a:stretch>
        </p:blipFill>
        <p:spPr bwMode="auto">
          <a:xfrm>
            <a:off x="5562600" y="1524000"/>
            <a:ext cx="3048978" cy="2294086"/>
          </a:xfrm>
          <a:prstGeom prst="rect">
            <a:avLst/>
          </a:prstGeom>
          <a:noFill/>
          <a:ln w="9525">
            <a:solidFill>
              <a:srgbClr val="99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457200"/>
            <a:ext cx="7467600" cy="5486400"/>
          </a:xfrm>
          <a:prstGeom prst="rect">
            <a:avLst/>
          </a:prstGeom>
        </p:spPr>
        <p:txBody>
          <a:bodyPr>
            <a:normAutofit fontScale="40000" lnSpcReduction="20000"/>
          </a:bodyPr>
          <a:lstStyle/>
          <a:p>
            <a:pPr fontAlgn="auto">
              <a:lnSpc>
                <a:spcPct val="150000"/>
              </a:lnSpc>
              <a:spcBef>
                <a:spcPct val="20000"/>
              </a:spcBef>
              <a:spcAft>
                <a:spcPts val="0"/>
              </a:spcAft>
              <a:defRPr/>
            </a:pPr>
            <a:r>
              <a:rPr lang="en-US" sz="5000" dirty="0" smtClean="0">
                <a:latin typeface="+mn-lt"/>
              </a:rPr>
              <a:t>HISTORY</a:t>
            </a:r>
          </a:p>
          <a:p>
            <a:pPr fontAlgn="auto">
              <a:lnSpc>
                <a:spcPct val="120000"/>
              </a:lnSpc>
              <a:spcBef>
                <a:spcPct val="20000"/>
              </a:spcBef>
              <a:spcAft>
                <a:spcPts val="0"/>
              </a:spcAft>
              <a:defRPr/>
            </a:pPr>
            <a:endParaRPr lang="en-US" sz="3000" dirty="0" smtClean="0">
              <a:latin typeface="+mn-lt"/>
            </a:endParaRPr>
          </a:p>
          <a:p>
            <a:pPr fontAlgn="auto">
              <a:lnSpc>
                <a:spcPct val="150000"/>
              </a:lnSpc>
              <a:spcBef>
                <a:spcPct val="20000"/>
              </a:spcBef>
              <a:spcAft>
                <a:spcPts val="0"/>
              </a:spcAft>
              <a:defRPr/>
            </a:pPr>
            <a:r>
              <a:rPr lang="en-US" sz="4500" dirty="0" smtClean="0">
                <a:latin typeface="+mn-lt"/>
              </a:rPr>
              <a:t>The Corps of Engineers has been developing and constructing navigational improvements in Alaska since 1912.  The first project was improving the </a:t>
            </a:r>
            <a:r>
              <a:rPr lang="en-US" sz="4500" dirty="0" err="1" smtClean="0">
                <a:latin typeface="+mn-lt"/>
              </a:rPr>
              <a:t>Apoon</a:t>
            </a:r>
            <a:r>
              <a:rPr lang="en-US" sz="4500" dirty="0" smtClean="0">
                <a:latin typeface="+mn-lt"/>
              </a:rPr>
              <a:t> Mouth of the Yukon.  The first permanent project was Nome Harbor which was started in 1916.</a:t>
            </a:r>
          </a:p>
          <a:p>
            <a:pPr fontAlgn="auto">
              <a:lnSpc>
                <a:spcPct val="150000"/>
              </a:lnSpc>
              <a:spcBef>
                <a:spcPct val="20000"/>
              </a:spcBef>
              <a:spcAft>
                <a:spcPts val="0"/>
              </a:spcAft>
              <a:defRPr/>
            </a:pPr>
            <a:endParaRPr lang="en-US" sz="4500" dirty="0" smtClean="0">
              <a:latin typeface="+mn-lt"/>
            </a:endParaRPr>
          </a:p>
          <a:p>
            <a:pPr fontAlgn="auto">
              <a:lnSpc>
                <a:spcPct val="150000"/>
              </a:lnSpc>
              <a:spcBef>
                <a:spcPct val="20000"/>
              </a:spcBef>
              <a:spcAft>
                <a:spcPts val="0"/>
              </a:spcAft>
              <a:defRPr/>
            </a:pPr>
            <a:r>
              <a:rPr lang="en-US" sz="4500" dirty="0" smtClean="0">
                <a:latin typeface="+mn-lt"/>
              </a:rPr>
              <a:t>Since then the Corps has constructed 49 harbors and 15 channels.  The Corps maintains the General Navigation Features (breakwaters, entrance channels, and maneuver channels) for each of the projects.</a:t>
            </a:r>
          </a:p>
          <a:p>
            <a:pPr fontAlgn="auto">
              <a:lnSpc>
                <a:spcPct val="150000"/>
              </a:lnSpc>
              <a:spcBef>
                <a:spcPct val="20000"/>
              </a:spcBef>
              <a:spcAft>
                <a:spcPts val="0"/>
              </a:spcAft>
              <a:defRPr/>
            </a:pPr>
            <a:endParaRPr lang="en-US" sz="4500" dirty="0" smtClean="0">
              <a:latin typeface="+mn-lt"/>
            </a:endParaRPr>
          </a:p>
          <a:p>
            <a:pPr fontAlgn="auto">
              <a:lnSpc>
                <a:spcPct val="150000"/>
              </a:lnSpc>
              <a:spcBef>
                <a:spcPct val="20000"/>
              </a:spcBef>
              <a:spcAft>
                <a:spcPts val="0"/>
              </a:spcAft>
              <a:defRPr/>
            </a:pPr>
            <a:r>
              <a:rPr lang="en-US" sz="4500" dirty="0" smtClean="0">
                <a:latin typeface="+mn-lt"/>
              </a:rPr>
              <a:t>Currently, two harbors (Unalaska and Akutan) are under construction while we are improving another (Douglas).</a:t>
            </a:r>
            <a:endParaRPr lang="en-US" sz="4500" dirty="0">
              <a:latin typeface="+mn-lt"/>
            </a:endParaRPr>
          </a:p>
          <a:p>
            <a:pPr fontAlgn="auto">
              <a:lnSpc>
                <a:spcPct val="150000"/>
              </a:lnSpc>
              <a:spcBef>
                <a:spcPct val="20000"/>
              </a:spcBef>
              <a:spcAft>
                <a:spcPts val="0"/>
              </a:spcAft>
              <a:defRPr/>
            </a:pPr>
            <a:endParaRPr lang="en-US" sz="2800" dirty="0">
              <a:latin typeface="+mn-lt"/>
            </a:endParaRPr>
          </a:p>
          <a:p>
            <a:pPr fontAlgn="auto">
              <a:lnSpc>
                <a:spcPct val="150000"/>
              </a:lnSpc>
              <a:spcBef>
                <a:spcPct val="20000"/>
              </a:spcBef>
              <a:spcAft>
                <a:spcPts val="0"/>
              </a:spcAft>
              <a:defRPr/>
            </a:pPr>
            <a:endParaRPr lang="en-US" sz="28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normAutofit fontScale="92500"/>
          </a:bodyPr>
          <a:lstStyle/>
          <a:p>
            <a:r>
              <a:rPr lang="en-US" dirty="0" smtClean="0"/>
              <a:t>No one port solution</a:t>
            </a:r>
          </a:p>
          <a:p>
            <a:r>
              <a:rPr lang="en-US" dirty="0" smtClean="0"/>
              <a:t>Need port marine and upland facilities</a:t>
            </a:r>
          </a:p>
          <a:p>
            <a:r>
              <a:rPr lang="en-US" dirty="0" smtClean="0"/>
              <a:t>Partnerships necessary</a:t>
            </a:r>
          </a:p>
          <a:p>
            <a:pPr lvl="1"/>
            <a:r>
              <a:rPr lang="en-US" dirty="0" smtClean="0"/>
              <a:t>Federal</a:t>
            </a:r>
          </a:p>
          <a:p>
            <a:pPr lvl="1"/>
            <a:r>
              <a:rPr lang="en-US" dirty="0" smtClean="0"/>
              <a:t>State</a:t>
            </a:r>
          </a:p>
          <a:p>
            <a:pPr lvl="1"/>
            <a:r>
              <a:rPr lang="en-US" dirty="0" smtClean="0"/>
              <a:t>Local</a:t>
            </a:r>
          </a:p>
          <a:p>
            <a:pPr lvl="1"/>
            <a:r>
              <a:rPr lang="en-US" dirty="0" smtClean="0"/>
              <a:t>Resource development and industry</a:t>
            </a:r>
          </a:p>
        </p:txBody>
      </p:sp>
      <p:sp>
        <p:nvSpPr>
          <p:cNvPr id="25602" name="Title 1"/>
          <p:cNvSpPr>
            <a:spLocks noGrp="1"/>
          </p:cNvSpPr>
          <p:nvPr>
            <p:ph type="title"/>
          </p:nvPr>
        </p:nvSpPr>
        <p:spPr/>
        <p:txBody>
          <a:bodyPr>
            <a:normAutofit/>
          </a:bodyPr>
          <a:lstStyle/>
          <a:p>
            <a:r>
              <a:rPr lang="en-US" dirty="0" smtClean="0"/>
              <a:t>Breakout #3 - Port Siting</a:t>
            </a:r>
          </a:p>
        </p:txBody>
      </p:sp>
      <p:pic>
        <p:nvPicPr>
          <p:cNvPr id="6" name="Picture 2" descr="T:\COE Deepwater Charrette May 2011\MAPS\Coastal_Airports_Mining_040611.jpg"/>
          <p:cNvPicPr>
            <a:picLocks noChangeAspect="1" noChangeArrowheads="1"/>
          </p:cNvPicPr>
          <p:nvPr/>
        </p:nvPicPr>
        <p:blipFill>
          <a:blip r:embed="rId3" cstate="print"/>
          <a:srcRect/>
          <a:stretch>
            <a:fillRect/>
          </a:stretch>
        </p:blipFill>
        <p:spPr bwMode="auto">
          <a:xfrm>
            <a:off x="4419600" y="1905000"/>
            <a:ext cx="4575172" cy="3048000"/>
          </a:xfrm>
          <a:prstGeom prst="rect">
            <a:avLst/>
          </a:prstGeom>
          <a:noFill/>
          <a:ln w="9525">
            <a:solidFill>
              <a:srgbClr val="C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sz="half" idx="1"/>
          </p:nvPr>
        </p:nvSpPr>
        <p:spPr/>
        <p:txBody>
          <a:bodyPr>
            <a:normAutofit fontScale="85000" lnSpcReduction="20000"/>
          </a:bodyPr>
          <a:lstStyle/>
          <a:p>
            <a:pPr lvl="1" indent="-457200">
              <a:spcAft>
                <a:spcPts val="1800"/>
              </a:spcAft>
              <a:buClrTx/>
              <a:buFont typeface="+mj-lt"/>
              <a:buAutoNum type="arabicPeriod"/>
              <a:defRPr/>
            </a:pPr>
            <a:r>
              <a:rPr lang="en-US" sz="1900" b="1" dirty="0" smtClean="0"/>
              <a:t>St. Paul Island</a:t>
            </a:r>
          </a:p>
          <a:p>
            <a:pPr lvl="1" indent="-457200">
              <a:spcAft>
                <a:spcPts val="1800"/>
              </a:spcAft>
              <a:buClrTx/>
              <a:buFont typeface="+mj-lt"/>
              <a:buAutoNum type="arabicPeriod"/>
              <a:defRPr/>
            </a:pPr>
            <a:r>
              <a:rPr lang="en-US" sz="1900" b="1" dirty="0" smtClean="0"/>
              <a:t>St. Lawrence Island</a:t>
            </a:r>
          </a:p>
          <a:p>
            <a:pPr lvl="1" indent="-457200">
              <a:spcAft>
                <a:spcPts val="1800"/>
              </a:spcAft>
              <a:buClrTx/>
              <a:buFont typeface="+mj-lt"/>
              <a:buAutoNum type="arabicPeriod"/>
              <a:defRPr/>
            </a:pPr>
            <a:r>
              <a:rPr lang="en-US" sz="1900" b="1" dirty="0" smtClean="0"/>
              <a:t>Port Clarence (Nome/Teller)</a:t>
            </a:r>
          </a:p>
          <a:p>
            <a:pPr lvl="1" indent="-457200">
              <a:spcAft>
                <a:spcPts val="1800"/>
              </a:spcAft>
              <a:buClrTx/>
              <a:buFont typeface="+mj-lt"/>
              <a:buAutoNum type="arabicPeriod"/>
              <a:defRPr/>
            </a:pPr>
            <a:r>
              <a:rPr lang="en-US" sz="1900" b="1" dirty="0" smtClean="0"/>
              <a:t>Cape Blossom (Kotzebue)</a:t>
            </a:r>
          </a:p>
          <a:p>
            <a:pPr lvl="1" indent="-457200">
              <a:spcAft>
                <a:spcPts val="1800"/>
              </a:spcAft>
              <a:buClrTx/>
              <a:buFont typeface="+mj-lt"/>
              <a:buAutoNum type="arabicPeriod"/>
              <a:defRPr/>
            </a:pPr>
            <a:r>
              <a:rPr lang="en-US" sz="1900" b="1" dirty="0" err="1" smtClean="0"/>
              <a:t>Mekoryuk</a:t>
            </a:r>
            <a:r>
              <a:rPr lang="en-US" sz="1900" b="1" dirty="0" smtClean="0"/>
              <a:t> (Nunivak Island)</a:t>
            </a:r>
          </a:p>
          <a:p>
            <a:pPr lvl="1" indent="-457200">
              <a:spcAft>
                <a:spcPts val="1800"/>
              </a:spcAft>
              <a:buClrTx/>
              <a:buFont typeface="+mj-lt"/>
              <a:buAutoNum type="arabicPeriod"/>
              <a:defRPr/>
            </a:pPr>
            <a:r>
              <a:rPr lang="en-US" sz="1900" b="1" dirty="0" smtClean="0"/>
              <a:t>Cape Thompson (Point Hope)</a:t>
            </a:r>
          </a:p>
          <a:p>
            <a:pPr lvl="1" indent="-457200">
              <a:spcAft>
                <a:spcPts val="1800"/>
              </a:spcAft>
              <a:buClrTx/>
              <a:buFont typeface="+mj-lt"/>
              <a:buAutoNum type="arabicPeriod"/>
              <a:defRPr/>
            </a:pPr>
            <a:r>
              <a:rPr lang="en-US" sz="1900" b="1" dirty="0" smtClean="0"/>
              <a:t>Wainwright</a:t>
            </a:r>
          </a:p>
          <a:p>
            <a:pPr lvl="1" indent="-457200">
              <a:spcAft>
                <a:spcPts val="1800"/>
              </a:spcAft>
              <a:buClrTx/>
              <a:buFont typeface="+mj-lt"/>
              <a:buAutoNum type="arabicPeriod"/>
              <a:defRPr/>
            </a:pPr>
            <a:r>
              <a:rPr lang="en-US" sz="1900" b="1" dirty="0" smtClean="0"/>
              <a:t>Point Franklin</a:t>
            </a:r>
          </a:p>
          <a:p>
            <a:pPr lvl="1" indent="-457200">
              <a:spcAft>
                <a:spcPts val="1800"/>
              </a:spcAft>
              <a:buClrTx/>
              <a:buFont typeface="+mj-lt"/>
              <a:buAutoNum type="arabicPeriod"/>
              <a:defRPr/>
            </a:pPr>
            <a:endParaRPr lang="en-US" sz="2400" b="1" dirty="0" smtClean="0"/>
          </a:p>
          <a:p>
            <a:pPr lvl="1" indent="-457200">
              <a:spcAft>
                <a:spcPts val="1800"/>
              </a:spcAft>
              <a:buClrTx/>
              <a:defRPr/>
            </a:pPr>
            <a:endParaRPr lang="en-US" dirty="0"/>
          </a:p>
        </p:txBody>
      </p:sp>
      <p:sp>
        <p:nvSpPr>
          <p:cNvPr id="10" name="Content Placeholder 9"/>
          <p:cNvSpPr>
            <a:spLocks noGrp="1"/>
          </p:cNvSpPr>
          <p:nvPr>
            <p:ph sz="half" idx="2"/>
          </p:nvPr>
        </p:nvSpPr>
        <p:spPr/>
        <p:txBody>
          <a:bodyPr>
            <a:normAutofit fontScale="85000" lnSpcReduction="20000"/>
          </a:bodyPr>
          <a:lstStyle/>
          <a:p>
            <a:pPr lvl="1" indent="-457200">
              <a:spcAft>
                <a:spcPts val="1800"/>
              </a:spcAft>
              <a:buClrTx/>
              <a:buNone/>
              <a:defRPr/>
            </a:pPr>
            <a:r>
              <a:rPr lang="en-US" sz="1600" dirty="0" smtClean="0"/>
              <a:t>9.      </a:t>
            </a:r>
            <a:r>
              <a:rPr lang="en-US" sz="1800" b="1" dirty="0" smtClean="0"/>
              <a:t>Barrow</a:t>
            </a:r>
            <a:endParaRPr lang="en-US" sz="1900" b="1" dirty="0" smtClean="0"/>
          </a:p>
          <a:p>
            <a:pPr lvl="1" indent="-457200">
              <a:spcAft>
                <a:spcPts val="1800"/>
              </a:spcAft>
              <a:buClrTx/>
              <a:buNone/>
              <a:defRPr/>
            </a:pPr>
            <a:r>
              <a:rPr lang="en-US" sz="1600" dirty="0" smtClean="0"/>
              <a:t>10</a:t>
            </a:r>
            <a:r>
              <a:rPr lang="en-US" sz="1900" dirty="0" smtClean="0"/>
              <a:t>.    </a:t>
            </a:r>
            <a:r>
              <a:rPr lang="en-US" sz="1900" b="1" dirty="0" smtClean="0"/>
              <a:t>Prudhoe Bay</a:t>
            </a:r>
          </a:p>
          <a:p>
            <a:pPr lvl="1" indent="-457200">
              <a:spcAft>
                <a:spcPts val="1800"/>
              </a:spcAft>
              <a:buClrTx/>
              <a:buNone/>
              <a:defRPr/>
            </a:pPr>
            <a:r>
              <a:rPr lang="en-US" sz="1600" dirty="0" smtClean="0"/>
              <a:t>11.    </a:t>
            </a:r>
            <a:r>
              <a:rPr lang="en-US" sz="1900" b="1" dirty="0" smtClean="0"/>
              <a:t>Mary Sachs Entrance</a:t>
            </a:r>
          </a:p>
          <a:p>
            <a:pPr lvl="1" indent="-457200">
              <a:spcAft>
                <a:spcPts val="1800"/>
              </a:spcAft>
              <a:buClrTx/>
              <a:buNone/>
              <a:defRPr/>
            </a:pPr>
            <a:r>
              <a:rPr lang="en-US" sz="1600" dirty="0" smtClean="0"/>
              <a:t>12.    </a:t>
            </a:r>
            <a:r>
              <a:rPr lang="en-US" sz="1900" b="1" dirty="0" smtClean="0"/>
              <a:t>Bethel</a:t>
            </a:r>
          </a:p>
          <a:p>
            <a:pPr lvl="1" indent="-457200">
              <a:spcAft>
                <a:spcPts val="1800"/>
              </a:spcAft>
              <a:buClrTx/>
              <a:buNone/>
              <a:defRPr/>
            </a:pPr>
            <a:r>
              <a:rPr lang="en-US" sz="1600" dirty="0" smtClean="0"/>
              <a:t>13.    </a:t>
            </a:r>
            <a:r>
              <a:rPr lang="en-US" sz="1900" b="1" dirty="0" smtClean="0"/>
              <a:t>Emmonak</a:t>
            </a:r>
          </a:p>
          <a:p>
            <a:pPr lvl="1" indent="-457200">
              <a:spcAft>
                <a:spcPts val="1800"/>
              </a:spcAft>
              <a:buClrTx/>
              <a:buNone/>
              <a:defRPr/>
            </a:pPr>
            <a:r>
              <a:rPr lang="en-US" sz="1600" dirty="0" smtClean="0"/>
              <a:t>14</a:t>
            </a:r>
            <a:r>
              <a:rPr lang="en-US" sz="1900" b="1" dirty="0" smtClean="0"/>
              <a:t>.    Cape Darby</a:t>
            </a:r>
          </a:p>
          <a:p>
            <a:pPr lvl="1" indent="-457200">
              <a:spcAft>
                <a:spcPts val="1800"/>
              </a:spcAft>
              <a:buClrTx/>
              <a:buAutoNum type="arabicPeriod" startAt="15"/>
              <a:defRPr/>
            </a:pPr>
            <a:r>
              <a:rPr lang="en-US" sz="1900" b="1" dirty="0" smtClean="0"/>
              <a:t>Nome</a:t>
            </a:r>
          </a:p>
          <a:p>
            <a:pPr lvl="1" indent="-457200">
              <a:spcAft>
                <a:spcPts val="1800"/>
              </a:spcAft>
              <a:buClrTx/>
              <a:buAutoNum type="arabicPeriod" startAt="15"/>
              <a:defRPr/>
            </a:pPr>
            <a:r>
              <a:rPr lang="en-US" sz="1900" b="1" dirty="0" smtClean="0"/>
              <a:t>Others TBD</a:t>
            </a:r>
          </a:p>
          <a:p>
            <a:endParaRPr lang="en-US" dirty="0"/>
          </a:p>
        </p:txBody>
      </p:sp>
      <p:sp>
        <p:nvSpPr>
          <p:cNvPr id="27650" name="Title 1"/>
          <p:cNvSpPr>
            <a:spLocks noGrp="1"/>
          </p:cNvSpPr>
          <p:nvPr>
            <p:ph type="title"/>
          </p:nvPr>
        </p:nvSpPr>
        <p:spPr/>
        <p:txBody>
          <a:bodyPr>
            <a:normAutofit/>
          </a:bodyPr>
          <a:lstStyle/>
          <a:p>
            <a:r>
              <a:rPr lang="en-US" sz="3200" dirty="0" smtClean="0"/>
              <a:t>Potential Ports Sites to be Evaluated </a:t>
            </a:r>
          </a:p>
        </p:txBody>
      </p:sp>
      <p:sp>
        <p:nvSpPr>
          <p:cNvPr id="5" name="TextBox 4"/>
          <p:cNvSpPr txBox="1"/>
          <p:nvPr/>
        </p:nvSpPr>
        <p:spPr>
          <a:xfrm>
            <a:off x="1371600" y="6019800"/>
            <a:ext cx="6199261" cy="369332"/>
          </a:xfrm>
          <a:prstGeom prst="rect">
            <a:avLst/>
          </a:prstGeom>
          <a:noFill/>
        </p:spPr>
        <p:txBody>
          <a:bodyPr wrap="none" rtlCol="0">
            <a:spAutoFit/>
          </a:bodyPr>
          <a:lstStyle/>
          <a:p>
            <a:r>
              <a:rPr lang="en-US" dirty="0" smtClean="0"/>
              <a:t>Most Sites Identified in Northern Waters Task Force Report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533400" y="0"/>
            <a:ext cx="8153400" cy="6781800"/>
          </a:xfrm>
          <a:prstGeom prst="rect">
            <a:avLst/>
          </a:prstGeom>
        </p:spPr>
        <p:txBody>
          <a:bodyPr>
            <a:normAutofit/>
          </a:bodyPr>
          <a:lstStyle/>
          <a:p>
            <a:pPr fontAlgn="auto">
              <a:lnSpc>
                <a:spcPct val="150000"/>
              </a:lnSpc>
              <a:spcBef>
                <a:spcPct val="20000"/>
              </a:spcBef>
              <a:spcAft>
                <a:spcPts val="0"/>
              </a:spcAft>
              <a:defRPr/>
            </a:pPr>
            <a:r>
              <a:rPr lang="en-US" sz="3600" dirty="0" smtClean="0"/>
              <a:t>Where One Can Find Information on the Alaska Regional Ports Study</a:t>
            </a:r>
            <a:endParaRPr lang="en-US" sz="3600" dirty="0"/>
          </a:p>
          <a:p>
            <a:pPr marL="514350" indent="-514350" fontAlgn="auto">
              <a:lnSpc>
                <a:spcPct val="150000"/>
              </a:lnSpc>
              <a:spcBef>
                <a:spcPct val="20000"/>
              </a:spcBef>
              <a:spcAft>
                <a:spcPts val="0"/>
              </a:spcAft>
              <a:buAutoNum type="arabicPeriod"/>
              <a:defRPr/>
            </a:pPr>
            <a:r>
              <a:rPr lang="en-US" sz="2900" dirty="0" smtClean="0">
                <a:latin typeface="+mn-lt"/>
              </a:rPr>
              <a:t>2008 Statewide Conference</a:t>
            </a:r>
          </a:p>
          <a:p>
            <a:pPr marL="514350" indent="-514350" fontAlgn="auto">
              <a:lnSpc>
                <a:spcPct val="150000"/>
              </a:lnSpc>
              <a:spcBef>
                <a:spcPct val="20000"/>
              </a:spcBef>
              <a:spcAft>
                <a:spcPts val="0"/>
              </a:spcAft>
              <a:buAutoNum type="arabicPeriod"/>
              <a:defRPr/>
            </a:pPr>
            <a:r>
              <a:rPr lang="en-US" sz="2900" dirty="0" smtClean="0">
                <a:latin typeface="+mn-lt"/>
              </a:rPr>
              <a:t>2010 Statewide Conference</a:t>
            </a:r>
          </a:p>
          <a:p>
            <a:pPr marL="514350" indent="-514350" fontAlgn="auto">
              <a:lnSpc>
                <a:spcPct val="150000"/>
              </a:lnSpc>
              <a:spcBef>
                <a:spcPct val="20000"/>
              </a:spcBef>
              <a:spcAft>
                <a:spcPts val="0"/>
              </a:spcAft>
              <a:buAutoNum type="arabicPeriod"/>
              <a:defRPr/>
            </a:pPr>
            <a:r>
              <a:rPr lang="en-US" sz="2900" dirty="0" smtClean="0">
                <a:latin typeface="+mn-lt"/>
              </a:rPr>
              <a:t>2011 Arctic Deep Draft Study Charrette</a:t>
            </a:r>
          </a:p>
          <a:p>
            <a:pPr marL="514350" indent="-514350" fontAlgn="auto">
              <a:lnSpc>
                <a:spcPct val="150000"/>
              </a:lnSpc>
              <a:spcBef>
                <a:spcPct val="20000"/>
              </a:spcBef>
              <a:spcAft>
                <a:spcPts val="0"/>
              </a:spcAft>
              <a:buAutoNum type="arabicPeriod"/>
              <a:defRPr/>
            </a:pPr>
            <a:r>
              <a:rPr lang="en-US" sz="2900" dirty="0" smtClean="0">
                <a:latin typeface="+mn-lt"/>
              </a:rPr>
              <a:t> Arctic Deep Draft Study (Future)</a:t>
            </a:r>
          </a:p>
          <a:p>
            <a:pPr fontAlgn="auto">
              <a:lnSpc>
                <a:spcPct val="150000"/>
              </a:lnSpc>
              <a:spcBef>
                <a:spcPct val="20000"/>
              </a:spcBef>
              <a:spcAft>
                <a:spcPts val="0"/>
              </a:spcAft>
              <a:defRPr/>
            </a:pPr>
            <a:r>
              <a:rPr lang="en-US" sz="2400" dirty="0" smtClean="0">
                <a:latin typeface="+mn-lt"/>
                <a:hlinkClick r:id="rId3"/>
              </a:rPr>
              <a:t>http://www.poa.usace.army.mil/en/cw/AKPortsStudy.htm</a:t>
            </a:r>
            <a:endParaRPr lang="en-US" sz="2400" dirty="0" smtClean="0">
              <a:latin typeface="+mn-lt"/>
            </a:endParaRPr>
          </a:p>
          <a:p>
            <a:pPr fontAlgn="auto">
              <a:lnSpc>
                <a:spcPct val="150000"/>
              </a:lnSpc>
              <a:spcBef>
                <a:spcPct val="20000"/>
              </a:spcBef>
              <a:spcAft>
                <a:spcPts val="0"/>
              </a:spcAft>
              <a:defRPr/>
            </a:pPr>
            <a:endParaRPr lang="en-US" sz="29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001000" cy="4648200"/>
          </a:xfrm>
        </p:spPr>
        <p:txBody>
          <a:bodyPr>
            <a:normAutofit fontScale="55000" lnSpcReduction="20000"/>
          </a:bodyPr>
          <a:lstStyle/>
          <a:p>
            <a:pPr>
              <a:buNone/>
            </a:pPr>
            <a:r>
              <a:rPr lang="en-US" sz="4200" dirty="0" smtClean="0"/>
              <a:t>For more information, contact:</a:t>
            </a:r>
          </a:p>
          <a:p>
            <a:endParaRPr lang="en-US" sz="4200" dirty="0" smtClean="0"/>
          </a:p>
          <a:p>
            <a:r>
              <a:rPr lang="en-US" sz="4800" b="1" dirty="0" smtClean="0">
                <a:solidFill>
                  <a:schemeClr val="accent5"/>
                </a:solidFill>
              </a:rPr>
              <a:t>Stephen C. Boardman, P.E.</a:t>
            </a:r>
          </a:p>
          <a:p>
            <a:r>
              <a:rPr lang="en-US" sz="4800" b="1" dirty="0" smtClean="0"/>
              <a:t>U.S. Army Corps of Engineers</a:t>
            </a:r>
          </a:p>
          <a:p>
            <a:pPr>
              <a:buNone/>
            </a:pPr>
            <a:endParaRPr lang="en-US" sz="4800" b="1" dirty="0" smtClean="0"/>
          </a:p>
          <a:p>
            <a:pPr lvl="1">
              <a:buNone/>
            </a:pPr>
            <a:r>
              <a:rPr lang="en-US" sz="4800" b="1" dirty="0" smtClean="0"/>
              <a:t>Stephen C. Boardman, P.E., Chief, Civil Project Management Branch</a:t>
            </a:r>
          </a:p>
          <a:p>
            <a:pPr lvl="1">
              <a:buNone/>
            </a:pPr>
            <a:endParaRPr lang="en-US" sz="4800" b="1" dirty="0" smtClean="0"/>
          </a:p>
          <a:p>
            <a:pPr lvl="1">
              <a:buNone/>
            </a:pPr>
            <a:r>
              <a:rPr lang="en-US" sz="4800" b="1" dirty="0" smtClean="0"/>
              <a:t>Office 907-753-5799</a:t>
            </a:r>
          </a:p>
          <a:p>
            <a:pPr lvl="1">
              <a:buNone/>
            </a:pPr>
            <a:endParaRPr lang="en-US" sz="4800" b="1" dirty="0" smtClean="0"/>
          </a:p>
          <a:p>
            <a:pPr lvl="1">
              <a:buNone/>
            </a:pPr>
            <a:r>
              <a:rPr lang="en-US" sz="4800" b="1" dirty="0" smtClean="0">
                <a:hlinkClick r:id="rId3"/>
              </a:rPr>
              <a:t>Stephen.c.boardman@usace.army.mil</a:t>
            </a:r>
            <a:endParaRPr lang="en-US" sz="4800" b="1" dirty="0" smtClean="0"/>
          </a:p>
          <a:p>
            <a:pPr lvl="1">
              <a:buNone/>
            </a:pPr>
            <a:endParaRPr lang="en-US" b="1" dirty="0" smtClean="0"/>
          </a:p>
          <a:p>
            <a:pPr lvl="1">
              <a:buNone/>
            </a:pPr>
            <a:endParaRPr lang="en-US" b="1" dirty="0" smtClean="0"/>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76200"/>
            <a:ext cx="8458200" cy="3886200"/>
          </a:xfrm>
          <a:prstGeom prst="rect">
            <a:avLst/>
          </a:prstGeom>
        </p:spPr>
        <p:txBody>
          <a:bodyPr>
            <a:normAutofit/>
          </a:bodyPr>
          <a:lstStyle/>
          <a:p>
            <a:pPr fontAlgn="auto">
              <a:lnSpc>
                <a:spcPct val="150000"/>
              </a:lnSpc>
              <a:spcBef>
                <a:spcPct val="20000"/>
              </a:spcBef>
              <a:spcAft>
                <a:spcPts val="0"/>
              </a:spcAft>
              <a:defRPr/>
            </a:pPr>
            <a:r>
              <a:rPr lang="en-US" sz="2800" dirty="0"/>
              <a:t> Marine transportation successes</a:t>
            </a:r>
          </a:p>
          <a:p>
            <a:pPr fontAlgn="auto">
              <a:lnSpc>
                <a:spcPct val="150000"/>
              </a:lnSpc>
              <a:spcBef>
                <a:spcPct val="20000"/>
              </a:spcBef>
              <a:spcAft>
                <a:spcPts val="0"/>
              </a:spcAft>
              <a:buFont typeface="Arial" pitchFamily="34" charset="0"/>
              <a:buChar char="•"/>
              <a:defRPr/>
            </a:pPr>
            <a:r>
              <a:rPr lang="en-US" sz="2400" dirty="0">
                <a:latin typeface="+mn-lt"/>
              </a:rPr>
              <a:t>  Constructed Harbor Projects or Phases</a:t>
            </a:r>
          </a:p>
        </p:txBody>
      </p:sp>
      <p:pic>
        <p:nvPicPr>
          <p:cNvPr id="5123" name="Picture 2" descr="C:\Documents and Settings\J4ENCPSF\My Documents\False Pass Harbor Construction\P7240005.JPG"/>
          <p:cNvPicPr>
            <a:picLocks noChangeAspect="1" noChangeArrowheads="1"/>
          </p:cNvPicPr>
          <p:nvPr/>
        </p:nvPicPr>
        <p:blipFill>
          <a:blip r:embed="rId3" cstate="print"/>
          <a:srcRect/>
          <a:stretch>
            <a:fillRect/>
          </a:stretch>
        </p:blipFill>
        <p:spPr bwMode="auto">
          <a:xfrm>
            <a:off x="6273800" y="4713288"/>
            <a:ext cx="2860675" cy="1763712"/>
          </a:xfrm>
          <a:prstGeom prst="rect">
            <a:avLst/>
          </a:prstGeom>
          <a:noFill/>
          <a:ln w="9525">
            <a:noFill/>
            <a:miter lim="800000"/>
            <a:headEnd/>
            <a:tailEnd/>
          </a:ln>
        </p:spPr>
      </p:pic>
      <p:pic>
        <p:nvPicPr>
          <p:cNvPr id="5124" name="Picture 6" descr="UnalaskaIMG_4663.JPG"/>
          <p:cNvPicPr>
            <a:picLocks noChangeAspect="1"/>
          </p:cNvPicPr>
          <p:nvPr/>
        </p:nvPicPr>
        <p:blipFill>
          <a:blip r:embed="rId4" cstate="print"/>
          <a:srcRect/>
          <a:stretch>
            <a:fillRect/>
          </a:stretch>
        </p:blipFill>
        <p:spPr bwMode="auto">
          <a:xfrm>
            <a:off x="152400" y="4495800"/>
            <a:ext cx="3124200" cy="2049463"/>
          </a:xfrm>
          <a:prstGeom prst="rect">
            <a:avLst/>
          </a:prstGeom>
          <a:noFill/>
          <a:ln w="9525">
            <a:noFill/>
            <a:miter lim="800000"/>
            <a:headEnd/>
            <a:tailEnd/>
          </a:ln>
        </p:spPr>
      </p:pic>
      <p:sp>
        <p:nvSpPr>
          <p:cNvPr id="5125" name="TextBox 7"/>
          <p:cNvSpPr txBox="1">
            <a:spLocks noChangeArrowheads="1"/>
          </p:cNvSpPr>
          <p:nvPr/>
        </p:nvSpPr>
        <p:spPr bwMode="auto">
          <a:xfrm>
            <a:off x="381000" y="6488113"/>
            <a:ext cx="2514600" cy="307975"/>
          </a:xfrm>
          <a:prstGeom prst="rect">
            <a:avLst/>
          </a:prstGeom>
          <a:noFill/>
          <a:ln w="9525">
            <a:noFill/>
            <a:miter lim="800000"/>
            <a:headEnd/>
            <a:tailEnd/>
          </a:ln>
        </p:spPr>
        <p:txBody>
          <a:bodyPr>
            <a:spAutoFit/>
          </a:bodyPr>
          <a:lstStyle/>
          <a:p>
            <a:pPr algn="ctr"/>
            <a:r>
              <a:rPr lang="en-US" sz="1400" b="1"/>
              <a:t>Unalaska Harbor</a:t>
            </a:r>
          </a:p>
        </p:txBody>
      </p:sp>
      <p:sp>
        <p:nvSpPr>
          <p:cNvPr id="5126" name="TextBox 8"/>
          <p:cNvSpPr txBox="1">
            <a:spLocks noChangeArrowheads="1"/>
          </p:cNvSpPr>
          <p:nvPr/>
        </p:nvSpPr>
        <p:spPr bwMode="auto">
          <a:xfrm>
            <a:off x="7064375" y="6454775"/>
            <a:ext cx="1752600" cy="307975"/>
          </a:xfrm>
          <a:prstGeom prst="rect">
            <a:avLst/>
          </a:prstGeom>
          <a:solidFill>
            <a:schemeClr val="bg1"/>
          </a:solidFill>
          <a:ln w="9525">
            <a:noFill/>
            <a:miter lim="800000"/>
            <a:headEnd/>
            <a:tailEnd/>
          </a:ln>
        </p:spPr>
        <p:txBody>
          <a:bodyPr>
            <a:spAutoFit/>
          </a:bodyPr>
          <a:lstStyle/>
          <a:p>
            <a:r>
              <a:rPr lang="en-US" sz="1400" b="1"/>
              <a:t>False Pass Harbor</a:t>
            </a:r>
          </a:p>
        </p:txBody>
      </p:sp>
      <p:pic>
        <p:nvPicPr>
          <p:cNvPr id="5127" name="Picture 9" descr="Douglas.JPG"/>
          <p:cNvPicPr>
            <a:picLocks noChangeAspect="1"/>
          </p:cNvPicPr>
          <p:nvPr/>
        </p:nvPicPr>
        <p:blipFill>
          <a:blip r:embed="rId5" cstate="print"/>
          <a:srcRect/>
          <a:stretch>
            <a:fillRect/>
          </a:stretch>
        </p:blipFill>
        <p:spPr bwMode="auto">
          <a:xfrm>
            <a:off x="3149600" y="4095750"/>
            <a:ext cx="3175000" cy="2381250"/>
          </a:xfrm>
          <a:prstGeom prst="rect">
            <a:avLst/>
          </a:prstGeom>
          <a:noFill/>
          <a:ln w="9525">
            <a:noFill/>
            <a:miter lim="800000"/>
            <a:headEnd/>
            <a:tailEnd/>
          </a:ln>
        </p:spPr>
      </p:pic>
      <p:sp>
        <p:nvSpPr>
          <p:cNvPr id="5128" name="TextBox 10"/>
          <p:cNvSpPr txBox="1">
            <a:spLocks noChangeArrowheads="1"/>
          </p:cNvSpPr>
          <p:nvPr/>
        </p:nvSpPr>
        <p:spPr bwMode="auto">
          <a:xfrm>
            <a:off x="3665538" y="6473825"/>
            <a:ext cx="1981200" cy="307975"/>
          </a:xfrm>
          <a:prstGeom prst="rect">
            <a:avLst/>
          </a:prstGeom>
          <a:solidFill>
            <a:schemeClr val="bg1"/>
          </a:solidFill>
          <a:ln w="9525">
            <a:noFill/>
            <a:miter lim="800000"/>
            <a:headEnd/>
            <a:tailEnd/>
          </a:ln>
        </p:spPr>
        <p:txBody>
          <a:bodyPr>
            <a:spAutoFit/>
          </a:bodyPr>
          <a:lstStyle/>
          <a:p>
            <a:pPr algn="ctr"/>
            <a:r>
              <a:rPr lang="en-US" sz="1400" b="1" dirty="0"/>
              <a:t>Douglas Harbor</a:t>
            </a:r>
          </a:p>
        </p:txBody>
      </p:sp>
      <p:graphicFrame>
        <p:nvGraphicFramePr>
          <p:cNvPr id="9" name="Table 8"/>
          <p:cNvGraphicFramePr>
            <a:graphicFrameLocks noGrp="1"/>
          </p:cNvGraphicFramePr>
          <p:nvPr/>
        </p:nvGraphicFramePr>
        <p:xfrm>
          <a:off x="304800" y="1447800"/>
          <a:ext cx="7924801" cy="3032760"/>
        </p:xfrm>
        <a:graphic>
          <a:graphicData uri="http://schemas.openxmlformats.org/drawingml/2006/table">
            <a:tbl>
              <a:tblPr firstRow="1" bandRow="1">
                <a:tableStyleId>{5C22544A-7EE6-4342-B048-85BDC9FD1C3A}</a:tableStyleId>
              </a:tblPr>
              <a:tblGrid>
                <a:gridCol w="2375805"/>
                <a:gridCol w="1556498"/>
                <a:gridCol w="1739369"/>
                <a:gridCol w="2253129"/>
              </a:tblGrid>
              <a:tr h="370840">
                <a:tc>
                  <a:txBody>
                    <a:bodyPr/>
                    <a:lstStyle/>
                    <a:p>
                      <a:endParaRPr lang="en-US" b="0" dirty="0">
                        <a:solidFill>
                          <a:schemeClr val="tx1"/>
                        </a:solidFill>
                      </a:endParaRPr>
                    </a:p>
                  </a:txBody>
                  <a:tcPr>
                    <a:noFill/>
                  </a:tcPr>
                </a:tc>
                <a:tc>
                  <a:txBody>
                    <a:bodyPr/>
                    <a:lstStyle/>
                    <a:p>
                      <a:pPr algn="ctr"/>
                      <a:r>
                        <a:rPr lang="en-US" b="0" dirty="0" smtClean="0">
                          <a:solidFill>
                            <a:schemeClr val="tx1"/>
                          </a:solidFill>
                        </a:rPr>
                        <a:t>Project Cost</a:t>
                      </a:r>
                    </a:p>
                    <a:p>
                      <a:pPr algn="ctr"/>
                      <a:r>
                        <a:rPr lang="en-US" b="0" dirty="0" smtClean="0">
                          <a:solidFill>
                            <a:schemeClr val="tx1"/>
                          </a:solidFill>
                        </a:rPr>
                        <a:t>($000)</a:t>
                      </a:r>
                      <a:endParaRPr lang="en-US" b="0" dirty="0">
                        <a:solidFill>
                          <a:schemeClr val="tx1"/>
                        </a:solidFill>
                      </a:endParaRPr>
                    </a:p>
                  </a:txBody>
                  <a:tcPr>
                    <a:noFill/>
                  </a:tcPr>
                </a:tc>
                <a:tc>
                  <a:txBody>
                    <a:bodyPr/>
                    <a:lstStyle/>
                    <a:p>
                      <a:pPr algn="ctr"/>
                      <a:r>
                        <a:rPr lang="en-US" b="0" dirty="0" smtClean="0">
                          <a:solidFill>
                            <a:schemeClr val="tx1"/>
                          </a:solidFill>
                        </a:rPr>
                        <a:t>Basin</a:t>
                      </a:r>
                      <a:r>
                        <a:rPr lang="en-US" b="0" baseline="0" dirty="0" smtClean="0">
                          <a:solidFill>
                            <a:schemeClr val="tx1"/>
                          </a:solidFill>
                        </a:rPr>
                        <a:t> Size</a:t>
                      </a:r>
                    </a:p>
                    <a:p>
                      <a:pPr algn="ctr"/>
                      <a:r>
                        <a:rPr lang="en-US" b="0" baseline="0" dirty="0" smtClean="0">
                          <a:solidFill>
                            <a:schemeClr val="tx1"/>
                          </a:solidFill>
                        </a:rPr>
                        <a:t>(acres)</a:t>
                      </a:r>
                      <a:endParaRPr lang="en-US" b="0" dirty="0">
                        <a:solidFill>
                          <a:schemeClr val="tx1"/>
                        </a:solidFill>
                      </a:endParaRPr>
                    </a:p>
                  </a:txBody>
                  <a:tcPr>
                    <a:noFill/>
                  </a:tcPr>
                </a:tc>
                <a:tc>
                  <a:txBody>
                    <a:bodyPr/>
                    <a:lstStyle/>
                    <a:p>
                      <a:pPr algn="ctr"/>
                      <a:r>
                        <a:rPr lang="en-US" b="0" dirty="0" smtClean="0">
                          <a:solidFill>
                            <a:schemeClr val="tx1"/>
                          </a:solidFill>
                        </a:rPr>
                        <a:t>Approx # of Vessels Accommodated</a:t>
                      </a:r>
                      <a:endParaRPr lang="en-US" b="0" dirty="0">
                        <a:solidFill>
                          <a:schemeClr val="tx1"/>
                        </a:solidFill>
                      </a:endParaRPr>
                    </a:p>
                  </a:txBody>
                  <a:tcPr>
                    <a:noFill/>
                  </a:tcPr>
                </a:tc>
              </a:tr>
              <a:tr h="370840">
                <a:tc>
                  <a:txBody>
                    <a:bodyPr/>
                    <a:lstStyle/>
                    <a:p>
                      <a:r>
                        <a:rPr lang="en-US" dirty="0" smtClean="0"/>
                        <a:t>Unalaska </a:t>
                      </a:r>
                      <a:r>
                        <a:rPr lang="en-US" dirty="0" err="1" smtClean="0"/>
                        <a:t>Hbr</a:t>
                      </a:r>
                      <a:r>
                        <a:rPr lang="en-US" dirty="0" smtClean="0"/>
                        <a:t> – Phase 1</a:t>
                      </a:r>
                      <a:endParaRPr lang="en-US" dirty="0"/>
                    </a:p>
                  </a:txBody>
                  <a:tcPr/>
                </a:tc>
                <a:tc>
                  <a:txBody>
                    <a:bodyPr/>
                    <a:lstStyle/>
                    <a:p>
                      <a:pPr algn="r"/>
                      <a:r>
                        <a:rPr lang="en-US" dirty="0" smtClean="0"/>
                        <a:t>8,900</a:t>
                      </a:r>
                      <a:endParaRPr lang="en-US" dirty="0"/>
                    </a:p>
                  </a:txBody>
                  <a:tcPr marR="457200"/>
                </a:tc>
                <a:tc>
                  <a:txBody>
                    <a:bodyPr/>
                    <a:lstStyle/>
                    <a:p>
                      <a:pPr marL="0" indent="0" algn="r"/>
                      <a:r>
                        <a:rPr lang="en-US" dirty="0" smtClean="0"/>
                        <a:t>16.8</a:t>
                      </a:r>
                      <a:endParaRPr lang="en-US" dirty="0"/>
                    </a:p>
                  </a:txBody>
                  <a:tcPr marR="685800"/>
                </a:tc>
                <a:tc>
                  <a:txBody>
                    <a:bodyPr/>
                    <a:lstStyle/>
                    <a:p>
                      <a:pPr algn="r"/>
                      <a:r>
                        <a:rPr lang="en-US" dirty="0" smtClean="0"/>
                        <a:t>75</a:t>
                      </a:r>
                      <a:endParaRPr lang="en-US" dirty="0"/>
                    </a:p>
                  </a:txBody>
                  <a:tcPr marR="914400"/>
                </a:tc>
              </a:tr>
              <a:tr h="370840">
                <a:tc>
                  <a:txBody>
                    <a:bodyPr/>
                    <a:lstStyle/>
                    <a:p>
                      <a:r>
                        <a:rPr lang="en-US" dirty="0" smtClean="0"/>
                        <a:t>Douglas </a:t>
                      </a:r>
                      <a:r>
                        <a:rPr lang="en-US" dirty="0" err="1" smtClean="0"/>
                        <a:t>Hbr</a:t>
                      </a:r>
                      <a:r>
                        <a:rPr lang="en-US" dirty="0" smtClean="0"/>
                        <a:t> –  Phase 1</a:t>
                      </a:r>
                      <a:endParaRPr lang="en-US" dirty="0"/>
                    </a:p>
                  </a:txBody>
                  <a:tcPr/>
                </a:tc>
                <a:tc>
                  <a:txBody>
                    <a:bodyPr/>
                    <a:lstStyle/>
                    <a:p>
                      <a:pPr algn="r"/>
                      <a:r>
                        <a:rPr lang="en-US" dirty="0" smtClean="0"/>
                        <a:t>4,300</a:t>
                      </a:r>
                      <a:endParaRPr lang="en-US" dirty="0"/>
                    </a:p>
                  </a:txBody>
                  <a:tcPr marR="457200"/>
                </a:tc>
                <a:tc>
                  <a:txBody>
                    <a:bodyPr/>
                    <a:lstStyle/>
                    <a:p>
                      <a:pPr algn="r"/>
                      <a:r>
                        <a:rPr lang="en-US" dirty="0" smtClean="0"/>
                        <a:t>5.5</a:t>
                      </a:r>
                      <a:endParaRPr lang="en-US" dirty="0"/>
                    </a:p>
                  </a:txBody>
                  <a:tcPr marR="685800"/>
                </a:tc>
                <a:tc>
                  <a:txBody>
                    <a:bodyPr/>
                    <a:lstStyle/>
                    <a:p>
                      <a:pPr algn="r"/>
                      <a:r>
                        <a:rPr lang="en-US" dirty="0" smtClean="0"/>
                        <a:t>72</a:t>
                      </a:r>
                      <a:endParaRPr lang="en-US" dirty="0"/>
                    </a:p>
                  </a:txBody>
                  <a:tcPr marR="914400"/>
                </a:tc>
              </a:tr>
              <a:tr h="370840">
                <a:tc>
                  <a:txBody>
                    <a:bodyPr/>
                    <a:lstStyle/>
                    <a:p>
                      <a:r>
                        <a:rPr lang="en-US" dirty="0" smtClean="0"/>
                        <a:t>False Pass Harbor</a:t>
                      </a:r>
                      <a:endParaRPr lang="en-US" dirty="0"/>
                    </a:p>
                  </a:txBody>
                  <a:tcPr/>
                </a:tc>
                <a:tc>
                  <a:txBody>
                    <a:bodyPr/>
                    <a:lstStyle/>
                    <a:p>
                      <a:pPr algn="r"/>
                      <a:r>
                        <a:rPr lang="en-US" dirty="0" smtClean="0"/>
                        <a:t>23,000</a:t>
                      </a:r>
                      <a:endParaRPr lang="en-US" dirty="0"/>
                    </a:p>
                  </a:txBody>
                  <a:tcPr marR="457200"/>
                </a:tc>
                <a:tc>
                  <a:txBody>
                    <a:bodyPr/>
                    <a:lstStyle/>
                    <a:p>
                      <a:pPr algn="r"/>
                      <a:r>
                        <a:rPr lang="en-US" dirty="0" smtClean="0"/>
                        <a:t>5.2</a:t>
                      </a:r>
                      <a:endParaRPr lang="en-US" dirty="0"/>
                    </a:p>
                  </a:txBody>
                  <a:tcPr marR="685800"/>
                </a:tc>
                <a:tc>
                  <a:txBody>
                    <a:bodyPr/>
                    <a:lstStyle/>
                    <a:p>
                      <a:pPr algn="r"/>
                      <a:r>
                        <a:rPr lang="en-US" dirty="0" smtClean="0"/>
                        <a:t>88</a:t>
                      </a:r>
                      <a:endParaRPr lang="en-US" dirty="0"/>
                    </a:p>
                  </a:txBody>
                  <a:tcPr marR="914400"/>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Saint Paul Harbor</a:t>
                      </a:r>
                    </a:p>
                  </a:txBody>
                  <a:tcPr/>
                </a:tc>
                <a:tc>
                  <a:txBody>
                    <a:bodyPr/>
                    <a:lstStyle/>
                    <a:p>
                      <a:pPr algn="r"/>
                      <a:r>
                        <a:rPr lang="en-US" dirty="0" smtClean="0"/>
                        <a:t>21,000</a:t>
                      </a:r>
                      <a:endParaRPr lang="en-US" dirty="0"/>
                    </a:p>
                  </a:txBody>
                  <a:tcPr marR="457200"/>
                </a:tc>
                <a:tc>
                  <a:txBody>
                    <a:bodyPr/>
                    <a:lstStyle/>
                    <a:p>
                      <a:pPr algn="r"/>
                      <a:r>
                        <a:rPr lang="en-US" dirty="0" smtClean="0"/>
                        <a:t>3.3</a:t>
                      </a:r>
                      <a:endParaRPr lang="en-US" dirty="0"/>
                    </a:p>
                  </a:txBody>
                  <a:tcPr marR="685800"/>
                </a:tc>
                <a:tc>
                  <a:txBody>
                    <a:bodyPr/>
                    <a:lstStyle/>
                    <a:p>
                      <a:pPr algn="r"/>
                      <a:r>
                        <a:rPr lang="en-US" dirty="0" smtClean="0"/>
                        <a:t>60</a:t>
                      </a:r>
                      <a:endParaRPr lang="en-US" dirty="0"/>
                    </a:p>
                  </a:txBody>
                  <a:tcPr marR="914400"/>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c>
                  <a:txBody>
                    <a:bodyPr/>
                    <a:lstStyle/>
                    <a:p>
                      <a:pPr algn="r"/>
                      <a:endParaRPr lang="en-US" dirty="0"/>
                    </a:p>
                  </a:txBody>
                  <a:tcPr marR="457200"/>
                </a:tc>
                <a:tc>
                  <a:txBody>
                    <a:bodyPr/>
                    <a:lstStyle/>
                    <a:p>
                      <a:pPr algn="r"/>
                      <a:endParaRPr lang="en-US" dirty="0"/>
                    </a:p>
                  </a:txBody>
                  <a:tcPr marR="685800"/>
                </a:tc>
                <a:tc>
                  <a:txBody>
                    <a:bodyPr/>
                    <a:lstStyle/>
                    <a:p>
                      <a:pPr algn="r"/>
                      <a:endParaRPr lang="en-US" dirty="0"/>
                    </a:p>
                  </a:txBody>
                  <a:tcPr marR="91440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76200"/>
            <a:ext cx="7467600" cy="5638800"/>
          </a:xfrm>
          <a:prstGeom prst="rect">
            <a:avLst/>
          </a:prstGeom>
        </p:spPr>
        <p:txBody>
          <a:bodyPr>
            <a:normAutofit/>
          </a:bodyPr>
          <a:lstStyle/>
          <a:p>
            <a:pPr fontAlgn="auto">
              <a:lnSpc>
                <a:spcPct val="150000"/>
              </a:lnSpc>
              <a:spcBef>
                <a:spcPct val="20000"/>
              </a:spcBef>
              <a:spcAft>
                <a:spcPts val="0"/>
              </a:spcAft>
              <a:defRPr/>
            </a:pPr>
            <a:r>
              <a:rPr lang="en-US" sz="2800" dirty="0"/>
              <a:t>Marine </a:t>
            </a:r>
            <a:r>
              <a:rPr lang="en-US" sz="2800" dirty="0" smtClean="0"/>
              <a:t>transportation s</a:t>
            </a:r>
            <a:r>
              <a:rPr lang="en-US" sz="2800" dirty="0" smtClean="0">
                <a:latin typeface="Arial" pitchFamily="34" charset="0"/>
              </a:rPr>
              <a:t>uccesses </a:t>
            </a:r>
            <a:r>
              <a:rPr lang="en-US" sz="2400" dirty="0" smtClean="0">
                <a:latin typeface="Arial" pitchFamily="34" charset="0"/>
              </a:rPr>
              <a:t>(Cont.)</a:t>
            </a:r>
            <a:endParaRPr lang="en-US" sz="2400" dirty="0">
              <a:latin typeface="Arial" pitchFamily="34" charset="0"/>
            </a:endParaRPr>
          </a:p>
          <a:p>
            <a:pPr fontAlgn="auto">
              <a:lnSpc>
                <a:spcPct val="150000"/>
              </a:lnSpc>
              <a:spcBef>
                <a:spcPct val="20000"/>
              </a:spcBef>
              <a:spcAft>
                <a:spcPts val="0"/>
              </a:spcAft>
              <a:buFont typeface="Arial" pitchFamily="34" charset="0"/>
              <a:buChar char="•"/>
              <a:defRPr/>
            </a:pPr>
            <a:r>
              <a:rPr lang="en-US" sz="2400" dirty="0">
                <a:latin typeface="+mn-lt"/>
              </a:rPr>
              <a:t>  </a:t>
            </a:r>
            <a:r>
              <a:rPr lang="en-US" sz="2400" dirty="0"/>
              <a:t>Constructed Harbor Projects or </a:t>
            </a:r>
            <a:r>
              <a:rPr lang="en-US" sz="2400" dirty="0" smtClean="0"/>
              <a:t>Phases</a:t>
            </a:r>
            <a:endParaRPr lang="en-US" sz="2400" dirty="0">
              <a:latin typeface="+mn-lt"/>
            </a:endParaRPr>
          </a:p>
        </p:txBody>
      </p:sp>
      <p:graphicFrame>
        <p:nvGraphicFramePr>
          <p:cNvPr id="3" name="Table 2"/>
          <p:cNvGraphicFramePr>
            <a:graphicFrameLocks noGrp="1"/>
          </p:cNvGraphicFramePr>
          <p:nvPr/>
        </p:nvGraphicFramePr>
        <p:xfrm>
          <a:off x="228600" y="1600200"/>
          <a:ext cx="7772399" cy="2392680"/>
        </p:xfrm>
        <a:graphic>
          <a:graphicData uri="http://schemas.openxmlformats.org/drawingml/2006/table">
            <a:tbl>
              <a:tblPr firstRow="1" bandRow="1">
                <a:tableStyleId>{5C22544A-7EE6-4342-B048-85BDC9FD1C3A}</a:tableStyleId>
              </a:tblPr>
              <a:tblGrid>
                <a:gridCol w="2438400"/>
                <a:gridCol w="1447800"/>
                <a:gridCol w="1632204"/>
                <a:gridCol w="2253995"/>
              </a:tblGrid>
              <a:tr h="370840">
                <a:tc>
                  <a:txBody>
                    <a:bodyPr/>
                    <a:lstStyle/>
                    <a:p>
                      <a:endParaRPr lang="en-US" b="0" dirty="0">
                        <a:solidFill>
                          <a:schemeClr val="tx1"/>
                        </a:solidFill>
                      </a:endParaRPr>
                    </a:p>
                  </a:txBody>
                  <a:tcPr>
                    <a:noFill/>
                  </a:tcPr>
                </a:tc>
                <a:tc>
                  <a:txBody>
                    <a:bodyPr/>
                    <a:lstStyle/>
                    <a:p>
                      <a:pPr algn="ctr"/>
                      <a:r>
                        <a:rPr lang="en-US" b="0" dirty="0" smtClean="0">
                          <a:solidFill>
                            <a:schemeClr val="tx1"/>
                          </a:solidFill>
                        </a:rPr>
                        <a:t>Project Cost</a:t>
                      </a:r>
                    </a:p>
                    <a:p>
                      <a:pPr algn="ctr"/>
                      <a:r>
                        <a:rPr lang="en-US" b="0" dirty="0" smtClean="0">
                          <a:solidFill>
                            <a:schemeClr val="tx1"/>
                          </a:solidFill>
                        </a:rPr>
                        <a:t>($000)</a:t>
                      </a:r>
                      <a:endParaRPr lang="en-US" b="0" dirty="0">
                        <a:solidFill>
                          <a:schemeClr val="tx1"/>
                        </a:solidFill>
                      </a:endParaRPr>
                    </a:p>
                  </a:txBody>
                  <a:tcPr>
                    <a:noFill/>
                  </a:tcPr>
                </a:tc>
                <a:tc>
                  <a:txBody>
                    <a:bodyPr/>
                    <a:lstStyle/>
                    <a:p>
                      <a:pPr algn="ctr"/>
                      <a:r>
                        <a:rPr lang="en-US" b="0" dirty="0" smtClean="0">
                          <a:solidFill>
                            <a:schemeClr val="tx1"/>
                          </a:solidFill>
                        </a:rPr>
                        <a:t>Basin</a:t>
                      </a:r>
                      <a:r>
                        <a:rPr lang="en-US" b="0" baseline="0" dirty="0" smtClean="0">
                          <a:solidFill>
                            <a:schemeClr val="tx1"/>
                          </a:solidFill>
                        </a:rPr>
                        <a:t> Size</a:t>
                      </a:r>
                    </a:p>
                    <a:p>
                      <a:pPr algn="ctr"/>
                      <a:r>
                        <a:rPr lang="en-US" b="0" baseline="0" dirty="0" smtClean="0">
                          <a:solidFill>
                            <a:schemeClr val="tx1"/>
                          </a:solidFill>
                        </a:rPr>
                        <a:t>(acres)</a:t>
                      </a:r>
                      <a:endParaRPr lang="en-US" b="0" dirty="0">
                        <a:solidFill>
                          <a:schemeClr val="tx1"/>
                        </a:solidFill>
                      </a:endParaRPr>
                    </a:p>
                  </a:txBody>
                  <a:tcPr>
                    <a:noFill/>
                  </a:tcPr>
                </a:tc>
                <a:tc>
                  <a:txBody>
                    <a:bodyPr/>
                    <a:lstStyle/>
                    <a:p>
                      <a:pPr algn="ctr"/>
                      <a:r>
                        <a:rPr lang="en-US" b="0" dirty="0" smtClean="0">
                          <a:solidFill>
                            <a:schemeClr val="tx1"/>
                          </a:solidFill>
                        </a:rPr>
                        <a:t>Approx # of Vessels Accommodated</a:t>
                      </a:r>
                      <a:endParaRPr lang="en-US" b="0" dirty="0">
                        <a:solidFill>
                          <a:schemeClr val="tx1"/>
                        </a:solidFill>
                      </a:endParaRPr>
                    </a:p>
                  </a:txBody>
                  <a:tcPr>
                    <a:noFill/>
                  </a:tcPr>
                </a:tc>
              </a:tr>
              <a:tr h="370840">
                <a:tc>
                  <a:txBody>
                    <a:bodyPr/>
                    <a:lstStyle/>
                    <a:p>
                      <a:endParaRPr lang="en-US" dirty="0"/>
                    </a:p>
                  </a:txBody>
                  <a:tcPr/>
                </a:tc>
                <a:tc>
                  <a:txBody>
                    <a:bodyPr/>
                    <a:lstStyle/>
                    <a:p>
                      <a:pPr algn="r"/>
                      <a:endParaRPr lang="en-US" dirty="0"/>
                    </a:p>
                  </a:txBody>
                  <a:tcPr marR="457200"/>
                </a:tc>
                <a:tc>
                  <a:txBody>
                    <a:bodyPr/>
                    <a:lstStyle/>
                    <a:p>
                      <a:pPr marL="0" indent="0" algn="r"/>
                      <a:endParaRPr lang="en-US" dirty="0"/>
                    </a:p>
                  </a:txBody>
                  <a:tcPr marR="685800"/>
                </a:tc>
                <a:tc>
                  <a:txBody>
                    <a:bodyPr/>
                    <a:lstStyle/>
                    <a:p>
                      <a:pPr algn="r"/>
                      <a:endParaRPr lang="en-US" dirty="0"/>
                    </a:p>
                  </a:txBody>
                  <a:tcPr marR="914400"/>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Chignik Harbor</a:t>
                      </a:r>
                    </a:p>
                  </a:txBody>
                  <a:tcPr/>
                </a:tc>
                <a:tc>
                  <a:txBody>
                    <a:bodyPr/>
                    <a:lstStyle/>
                    <a:p>
                      <a:pPr algn="r"/>
                      <a:r>
                        <a:rPr lang="en-US" dirty="0" smtClean="0"/>
                        <a:t>8,800</a:t>
                      </a:r>
                      <a:endParaRPr lang="en-US" dirty="0"/>
                    </a:p>
                  </a:txBody>
                  <a:tcPr marR="457200"/>
                </a:tc>
                <a:tc>
                  <a:txBody>
                    <a:bodyPr/>
                    <a:lstStyle/>
                    <a:p>
                      <a:pPr algn="r"/>
                      <a:r>
                        <a:rPr lang="en-US" dirty="0" smtClean="0"/>
                        <a:t>4.8</a:t>
                      </a:r>
                      <a:endParaRPr lang="en-US" dirty="0"/>
                    </a:p>
                  </a:txBody>
                  <a:tcPr marR="685800"/>
                </a:tc>
                <a:tc>
                  <a:txBody>
                    <a:bodyPr/>
                    <a:lstStyle/>
                    <a:p>
                      <a:pPr algn="r"/>
                      <a:r>
                        <a:rPr lang="en-US" dirty="0" smtClean="0"/>
                        <a:t>70</a:t>
                      </a:r>
                      <a:endParaRPr lang="en-US" dirty="0"/>
                    </a:p>
                  </a:txBody>
                  <a:tcPr marR="914400"/>
                </a:tc>
              </a:tr>
              <a:tr h="370840">
                <a:tc>
                  <a:txBody>
                    <a:bodyPr/>
                    <a:lstStyle/>
                    <a:p>
                      <a:r>
                        <a:rPr lang="en-US" dirty="0" smtClean="0"/>
                        <a:t>Seward Breakwater Extension</a:t>
                      </a:r>
                      <a:endParaRPr lang="en-US" dirty="0"/>
                    </a:p>
                  </a:txBody>
                  <a:tcPr/>
                </a:tc>
                <a:tc>
                  <a:txBody>
                    <a:bodyPr/>
                    <a:lstStyle/>
                    <a:p>
                      <a:pPr algn="r"/>
                      <a:r>
                        <a:rPr lang="en-US" dirty="0" smtClean="0"/>
                        <a:t>4,164</a:t>
                      </a:r>
                      <a:endParaRPr lang="en-US" dirty="0"/>
                    </a:p>
                  </a:txBody>
                  <a:tcPr marR="457200"/>
                </a:tc>
                <a:tc>
                  <a:txBody>
                    <a:bodyPr/>
                    <a:lstStyle/>
                    <a:p>
                      <a:pPr algn="r"/>
                      <a:r>
                        <a:rPr lang="en-US" dirty="0" smtClean="0"/>
                        <a:t>11.7</a:t>
                      </a:r>
                      <a:endParaRPr lang="en-US" dirty="0"/>
                    </a:p>
                  </a:txBody>
                  <a:tcPr marR="685800"/>
                </a:tc>
                <a:tc>
                  <a:txBody>
                    <a:bodyPr/>
                    <a:lstStyle/>
                    <a:p>
                      <a:pPr algn="r"/>
                      <a:r>
                        <a:rPr lang="en-US" dirty="0" smtClean="0"/>
                        <a:t>346</a:t>
                      </a:r>
                      <a:endParaRPr lang="en-US" dirty="0"/>
                    </a:p>
                  </a:txBody>
                  <a:tcPr marR="914400"/>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c>
                  <a:txBody>
                    <a:bodyPr/>
                    <a:lstStyle/>
                    <a:p>
                      <a:pPr algn="r"/>
                      <a:endParaRPr lang="en-US" dirty="0"/>
                    </a:p>
                  </a:txBody>
                  <a:tcPr marR="457200"/>
                </a:tc>
                <a:tc gridSpan="2">
                  <a:txBody>
                    <a:bodyPr/>
                    <a:lstStyle/>
                    <a:p>
                      <a:pPr algn="ctr"/>
                      <a:endParaRPr lang="en-US" dirty="0"/>
                    </a:p>
                  </a:txBody>
                  <a:tcPr marR="685800"/>
                </a:tc>
                <a:tc hMerge="1">
                  <a:txBody>
                    <a:bodyPr/>
                    <a:lstStyle/>
                    <a:p>
                      <a:pPr algn="r"/>
                      <a:endParaRPr lang="en-US" dirty="0"/>
                    </a:p>
                  </a:txBody>
                  <a:tcPr marR="914400"/>
                </a:tc>
              </a:tr>
            </a:tbl>
          </a:graphicData>
        </a:graphic>
      </p:graphicFrame>
      <p:pic>
        <p:nvPicPr>
          <p:cNvPr id="6180" name="Picture 37" descr="seward final construction"/>
          <p:cNvPicPr>
            <a:picLocks noChangeAspect="1" noChangeArrowheads="1"/>
          </p:cNvPicPr>
          <p:nvPr/>
        </p:nvPicPr>
        <p:blipFill>
          <a:blip r:embed="rId3" cstate="print"/>
          <a:srcRect/>
          <a:stretch>
            <a:fillRect/>
          </a:stretch>
        </p:blipFill>
        <p:spPr bwMode="auto">
          <a:xfrm>
            <a:off x="4343400" y="3854450"/>
            <a:ext cx="2571750" cy="2012950"/>
          </a:xfrm>
          <a:prstGeom prst="rect">
            <a:avLst/>
          </a:prstGeom>
          <a:noFill/>
          <a:ln w="9525">
            <a:noFill/>
            <a:miter lim="800000"/>
            <a:headEnd/>
            <a:tailEnd/>
          </a:ln>
        </p:spPr>
      </p:pic>
      <p:sp>
        <p:nvSpPr>
          <p:cNvPr id="6181" name="TextBox 7"/>
          <p:cNvSpPr txBox="1">
            <a:spLocks noChangeArrowheads="1"/>
          </p:cNvSpPr>
          <p:nvPr/>
        </p:nvSpPr>
        <p:spPr bwMode="auto">
          <a:xfrm>
            <a:off x="4343400" y="5867400"/>
            <a:ext cx="2835275" cy="307975"/>
          </a:xfrm>
          <a:prstGeom prst="rect">
            <a:avLst/>
          </a:prstGeom>
          <a:noFill/>
          <a:ln w="9525">
            <a:noFill/>
            <a:miter lim="800000"/>
            <a:headEnd/>
            <a:tailEnd/>
          </a:ln>
        </p:spPr>
        <p:txBody>
          <a:bodyPr>
            <a:spAutoFit/>
          </a:bodyPr>
          <a:lstStyle/>
          <a:p>
            <a:r>
              <a:rPr lang="en-US" sz="1400" b="1" dirty="0"/>
              <a:t>Seward Breakwater Extension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76200"/>
            <a:ext cx="7467600" cy="5638800"/>
          </a:xfrm>
          <a:prstGeom prst="rect">
            <a:avLst/>
          </a:prstGeom>
        </p:spPr>
        <p:txBody>
          <a:bodyPr>
            <a:normAutofit/>
          </a:bodyPr>
          <a:lstStyle/>
          <a:p>
            <a:pPr fontAlgn="auto">
              <a:lnSpc>
                <a:spcPct val="150000"/>
              </a:lnSpc>
              <a:spcBef>
                <a:spcPct val="20000"/>
              </a:spcBef>
              <a:spcAft>
                <a:spcPts val="0"/>
              </a:spcAft>
              <a:defRPr/>
            </a:pPr>
            <a:r>
              <a:rPr lang="en-US" sz="2800" dirty="0"/>
              <a:t>Marine transportation </a:t>
            </a:r>
            <a:r>
              <a:rPr lang="en-US" sz="2800" dirty="0">
                <a:latin typeface="Arial" pitchFamily="34" charset="0"/>
              </a:rPr>
              <a:t>Success Stories</a:t>
            </a:r>
          </a:p>
          <a:p>
            <a:pPr fontAlgn="auto">
              <a:lnSpc>
                <a:spcPct val="150000"/>
              </a:lnSpc>
              <a:spcBef>
                <a:spcPct val="20000"/>
              </a:spcBef>
              <a:spcAft>
                <a:spcPts val="0"/>
              </a:spcAft>
              <a:buFont typeface="Arial" pitchFamily="34" charset="0"/>
              <a:buChar char="•"/>
              <a:defRPr/>
            </a:pPr>
            <a:r>
              <a:rPr lang="en-US" sz="2400" dirty="0">
                <a:latin typeface="+mn-lt"/>
              </a:rPr>
              <a:t>  Ongoing Construction Projects</a:t>
            </a:r>
          </a:p>
        </p:txBody>
      </p:sp>
      <p:graphicFrame>
        <p:nvGraphicFramePr>
          <p:cNvPr id="3" name="Table 2"/>
          <p:cNvGraphicFramePr>
            <a:graphicFrameLocks noGrp="1"/>
          </p:cNvGraphicFramePr>
          <p:nvPr/>
        </p:nvGraphicFramePr>
        <p:xfrm>
          <a:off x="228600" y="1600200"/>
          <a:ext cx="7772399" cy="2291080"/>
        </p:xfrm>
        <a:graphic>
          <a:graphicData uri="http://schemas.openxmlformats.org/drawingml/2006/table">
            <a:tbl>
              <a:tblPr firstRow="1" bandRow="1">
                <a:tableStyleId>{5C22544A-7EE6-4342-B048-85BDC9FD1C3A}</a:tableStyleId>
              </a:tblPr>
              <a:tblGrid>
                <a:gridCol w="2438400"/>
                <a:gridCol w="1447800"/>
                <a:gridCol w="1632204"/>
                <a:gridCol w="2253995"/>
              </a:tblGrid>
              <a:tr h="370840">
                <a:tc>
                  <a:txBody>
                    <a:bodyPr/>
                    <a:lstStyle/>
                    <a:p>
                      <a:endParaRPr lang="en-US" b="0" dirty="0">
                        <a:solidFill>
                          <a:schemeClr val="tx1"/>
                        </a:solidFill>
                      </a:endParaRPr>
                    </a:p>
                  </a:txBody>
                  <a:tcPr>
                    <a:noFill/>
                  </a:tcPr>
                </a:tc>
                <a:tc>
                  <a:txBody>
                    <a:bodyPr/>
                    <a:lstStyle/>
                    <a:p>
                      <a:pPr algn="ctr"/>
                      <a:r>
                        <a:rPr lang="en-US" b="0" dirty="0" smtClean="0">
                          <a:solidFill>
                            <a:schemeClr val="tx1"/>
                          </a:solidFill>
                        </a:rPr>
                        <a:t>Project Cost</a:t>
                      </a:r>
                    </a:p>
                    <a:p>
                      <a:pPr algn="ctr"/>
                      <a:r>
                        <a:rPr lang="en-US" b="0" dirty="0" smtClean="0">
                          <a:solidFill>
                            <a:schemeClr val="tx1"/>
                          </a:solidFill>
                        </a:rPr>
                        <a:t>($000)</a:t>
                      </a:r>
                      <a:endParaRPr lang="en-US" b="0" dirty="0">
                        <a:solidFill>
                          <a:schemeClr val="tx1"/>
                        </a:solidFill>
                      </a:endParaRPr>
                    </a:p>
                  </a:txBody>
                  <a:tcPr>
                    <a:noFill/>
                  </a:tcPr>
                </a:tc>
                <a:tc>
                  <a:txBody>
                    <a:bodyPr/>
                    <a:lstStyle/>
                    <a:p>
                      <a:pPr algn="ctr"/>
                      <a:r>
                        <a:rPr lang="en-US" b="0" dirty="0" smtClean="0">
                          <a:solidFill>
                            <a:schemeClr val="tx1"/>
                          </a:solidFill>
                        </a:rPr>
                        <a:t>Basin</a:t>
                      </a:r>
                      <a:r>
                        <a:rPr lang="en-US" b="0" baseline="0" dirty="0" smtClean="0">
                          <a:solidFill>
                            <a:schemeClr val="tx1"/>
                          </a:solidFill>
                        </a:rPr>
                        <a:t> Size</a:t>
                      </a:r>
                    </a:p>
                    <a:p>
                      <a:pPr algn="ctr"/>
                      <a:r>
                        <a:rPr lang="en-US" b="0" baseline="0" dirty="0" smtClean="0">
                          <a:solidFill>
                            <a:schemeClr val="tx1"/>
                          </a:solidFill>
                        </a:rPr>
                        <a:t>(acres)</a:t>
                      </a:r>
                      <a:endParaRPr lang="en-US" b="0" dirty="0">
                        <a:solidFill>
                          <a:schemeClr val="tx1"/>
                        </a:solidFill>
                      </a:endParaRPr>
                    </a:p>
                  </a:txBody>
                  <a:tcPr>
                    <a:noFill/>
                  </a:tcPr>
                </a:tc>
                <a:tc>
                  <a:txBody>
                    <a:bodyPr/>
                    <a:lstStyle/>
                    <a:p>
                      <a:pPr algn="ctr"/>
                      <a:r>
                        <a:rPr lang="en-US" b="0" dirty="0" smtClean="0">
                          <a:solidFill>
                            <a:schemeClr val="tx1"/>
                          </a:solidFill>
                        </a:rPr>
                        <a:t>Approx # of Vessels Accommodated</a:t>
                      </a:r>
                      <a:endParaRPr lang="en-US" b="0" dirty="0">
                        <a:solidFill>
                          <a:schemeClr val="tx1"/>
                        </a:solidFill>
                      </a:endParaRPr>
                    </a:p>
                  </a:txBody>
                  <a:tcPr>
                    <a:noFill/>
                  </a:tcPr>
                </a:tc>
              </a:tr>
              <a:tr h="370840">
                <a:tc>
                  <a:txBody>
                    <a:bodyPr/>
                    <a:lstStyle/>
                    <a:p>
                      <a:r>
                        <a:rPr lang="en-US" dirty="0" smtClean="0"/>
                        <a:t>Akutan Harbor</a:t>
                      </a:r>
                      <a:endParaRPr lang="en-US" dirty="0"/>
                    </a:p>
                  </a:txBody>
                  <a:tcPr/>
                </a:tc>
                <a:tc>
                  <a:txBody>
                    <a:bodyPr/>
                    <a:lstStyle/>
                    <a:p>
                      <a:pPr algn="r"/>
                      <a:r>
                        <a:rPr lang="en-US" dirty="0" smtClean="0"/>
                        <a:t>31,897</a:t>
                      </a:r>
                      <a:endParaRPr lang="en-US" dirty="0"/>
                    </a:p>
                  </a:txBody>
                  <a:tcPr marR="457200"/>
                </a:tc>
                <a:tc>
                  <a:txBody>
                    <a:bodyPr/>
                    <a:lstStyle/>
                    <a:p>
                      <a:pPr marL="0" indent="0" algn="r"/>
                      <a:r>
                        <a:rPr lang="en-US" dirty="0" smtClean="0"/>
                        <a:t>14.9</a:t>
                      </a:r>
                      <a:endParaRPr lang="en-US" dirty="0"/>
                    </a:p>
                  </a:txBody>
                  <a:tcPr marR="685800"/>
                </a:tc>
                <a:tc>
                  <a:txBody>
                    <a:bodyPr/>
                    <a:lstStyle/>
                    <a:p>
                      <a:pPr algn="r"/>
                      <a:r>
                        <a:rPr lang="en-US" dirty="0" smtClean="0"/>
                        <a:t>58</a:t>
                      </a:r>
                      <a:endParaRPr lang="en-US" dirty="0"/>
                    </a:p>
                  </a:txBody>
                  <a:tcPr marR="914400"/>
                </a:tc>
              </a:tr>
              <a:tr h="370840">
                <a:tc>
                  <a:txBody>
                    <a:bodyPr/>
                    <a:lstStyle/>
                    <a:p>
                      <a:r>
                        <a:rPr lang="en-US" dirty="0" smtClean="0"/>
                        <a:t>Douglas </a:t>
                      </a:r>
                      <a:r>
                        <a:rPr lang="en-US" sz="1800" kern="1200" dirty="0" smtClean="0">
                          <a:solidFill>
                            <a:schemeClr val="dk1"/>
                          </a:solidFill>
                          <a:latin typeface="+mn-lt"/>
                          <a:ea typeface="+mn-ea"/>
                          <a:cs typeface="+mn-cs"/>
                        </a:rPr>
                        <a:t>Floating Breakwater – Phase 2</a:t>
                      </a:r>
                      <a:endParaRPr lang="en-US" dirty="0"/>
                    </a:p>
                  </a:txBody>
                  <a:tcPr/>
                </a:tc>
                <a:tc>
                  <a:txBody>
                    <a:bodyPr/>
                    <a:lstStyle/>
                    <a:p>
                      <a:pPr algn="r"/>
                      <a:r>
                        <a:rPr lang="en-US" dirty="0" smtClean="0"/>
                        <a:t>1,770</a:t>
                      </a:r>
                      <a:endParaRPr lang="en-US" dirty="0"/>
                    </a:p>
                  </a:txBody>
                  <a:tcPr marR="45720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See Previous Slide</a:t>
                      </a:r>
                    </a:p>
                    <a:p>
                      <a:pPr algn="r"/>
                      <a:endParaRPr lang="en-US" dirty="0"/>
                    </a:p>
                  </a:txBody>
                  <a:tcPr marR="685800"/>
                </a:tc>
                <a:tc hMerge="1">
                  <a:txBody>
                    <a:bodyPr/>
                    <a:lstStyle/>
                    <a:p>
                      <a:pPr algn="r"/>
                      <a:endParaRPr lang="en-US" dirty="0"/>
                    </a:p>
                  </a:txBody>
                  <a:tcPr marR="914400"/>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Unalaska Floating Breakwater – Phase 2</a:t>
                      </a:r>
                    </a:p>
                  </a:txBody>
                  <a:tcPr/>
                </a:tc>
                <a:tc>
                  <a:txBody>
                    <a:bodyPr/>
                    <a:lstStyle/>
                    <a:p>
                      <a:pPr algn="r"/>
                      <a:r>
                        <a:rPr lang="en-US" dirty="0" smtClean="0"/>
                        <a:t>12,526</a:t>
                      </a:r>
                      <a:endParaRPr lang="en-US" dirty="0"/>
                    </a:p>
                  </a:txBody>
                  <a:tcPr marR="457200"/>
                </a:tc>
                <a:tc gridSpan="2">
                  <a:txBody>
                    <a:bodyPr/>
                    <a:lstStyle/>
                    <a:p>
                      <a:pPr algn="ctr"/>
                      <a:r>
                        <a:rPr lang="en-US" dirty="0" smtClean="0"/>
                        <a:t>See Previous Slide</a:t>
                      </a:r>
                      <a:endParaRPr lang="en-US" dirty="0"/>
                    </a:p>
                  </a:txBody>
                  <a:tcPr marR="685800"/>
                </a:tc>
                <a:tc hMerge="1">
                  <a:txBody>
                    <a:bodyPr/>
                    <a:lstStyle/>
                    <a:p>
                      <a:pPr algn="r"/>
                      <a:endParaRPr lang="en-US" dirty="0"/>
                    </a:p>
                  </a:txBody>
                  <a:tcPr marR="914400"/>
                </a:tc>
              </a:tr>
            </a:tbl>
          </a:graphicData>
        </a:graphic>
      </p:graphicFrame>
      <p:pic>
        <p:nvPicPr>
          <p:cNvPr id="6178" name="Picture 3" descr="10542_ (41)"/>
          <p:cNvPicPr>
            <a:picLocks noGrp="1" noChangeAspect="1" noChangeArrowheads="1"/>
          </p:cNvPicPr>
          <p:nvPr>
            <p:ph/>
          </p:nvPr>
        </p:nvPicPr>
        <p:blipFill>
          <a:blip r:embed="rId3" cstate="print"/>
          <a:srcRect/>
          <a:stretch>
            <a:fillRect/>
          </a:stretch>
        </p:blipFill>
        <p:spPr>
          <a:xfrm>
            <a:off x="1200150" y="4114800"/>
            <a:ext cx="2457450" cy="1731963"/>
          </a:xfrm>
        </p:spPr>
      </p:pic>
      <p:sp>
        <p:nvSpPr>
          <p:cNvPr id="6179" name="TextBox 7"/>
          <p:cNvSpPr txBox="1">
            <a:spLocks noChangeArrowheads="1"/>
          </p:cNvSpPr>
          <p:nvPr/>
        </p:nvSpPr>
        <p:spPr bwMode="auto">
          <a:xfrm>
            <a:off x="1222375" y="5943600"/>
            <a:ext cx="1828800" cy="306388"/>
          </a:xfrm>
          <a:prstGeom prst="rect">
            <a:avLst/>
          </a:prstGeom>
          <a:noFill/>
          <a:ln w="9525">
            <a:noFill/>
            <a:miter lim="800000"/>
            <a:headEnd/>
            <a:tailEnd/>
          </a:ln>
        </p:spPr>
        <p:txBody>
          <a:bodyPr>
            <a:spAutoFit/>
          </a:bodyPr>
          <a:lstStyle/>
          <a:p>
            <a:r>
              <a:rPr lang="en-US" sz="1400" b="1" dirty="0"/>
              <a:t>Akutan Harbor Site</a:t>
            </a:r>
          </a:p>
        </p:txBody>
      </p:sp>
      <p:pic>
        <p:nvPicPr>
          <p:cNvPr id="6" name="Picture 5" descr="Akutan_aerial2"/>
          <p:cNvPicPr>
            <a:picLocks noChangeAspect="1" noChangeArrowheads="1"/>
          </p:cNvPicPr>
          <p:nvPr/>
        </p:nvPicPr>
        <p:blipFill>
          <a:blip r:embed="rId4" cstate="print"/>
          <a:stretch>
            <a:fillRect/>
          </a:stretch>
        </p:blipFill>
        <p:spPr bwMode="auto">
          <a:xfrm>
            <a:off x="3962400" y="3810000"/>
            <a:ext cx="3962400" cy="2511937"/>
          </a:xfrm>
          <a:prstGeom prst="rect">
            <a:avLst/>
          </a:prstGeom>
          <a:noFill/>
        </p:spPr>
      </p:pic>
      <p:pic>
        <p:nvPicPr>
          <p:cNvPr id="1026" name="Picture 2" descr="C:\Users\J4PMCSCB\AppData\Local\Microsoft\Windows\Temporary Internet Files\Content.Outlook\YBZ8H3FM\Site 4-22-12.jpg"/>
          <p:cNvPicPr>
            <a:picLocks noChangeAspect="1" noChangeArrowheads="1"/>
          </p:cNvPicPr>
          <p:nvPr/>
        </p:nvPicPr>
        <p:blipFill>
          <a:blip r:embed="rId5" cstate="print"/>
          <a:srcRect/>
          <a:stretch>
            <a:fillRect/>
          </a:stretch>
        </p:blipFill>
        <p:spPr bwMode="auto">
          <a:xfrm>
            <a:off x="3962400" y="3733800"/>
            <a:ext cx="4001214"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76200"/>
            <a:ext cx="7467600" cy="6096000"/>
          </a:xfrm>
          <a:prstGeom prst="rect">
            <a:avLst/>
          </a:prstGeom>
        </p:spPr>
        <p:txBody>
          <a:bodyPr>
            <a:normAutofit/>
          </a:bodyPr>
          <a:lstStyle/>
          <a:p>
            <a:pPr fontAlgn="auto">
              <a:lnSpc>
                <a:spcPct val="150000"/>
              </a:lnSpc>
              <a:spcBef>
                <a:spcPct val="20000"/>
              </a:spcBef>
              <a:spcAft>
                <a:spcPts val="0"/>
              </a:spcAft>
              <a:defRPr/>
            </a:pPr>
            <a:r>
              <a:rPr lang="en-US" sz="2800" dirty="0" smtClean="0"/>
              <a:t>Future Navigational Improvements</a:t>
            </a:r>
            <a:endParaRPr lang="en-US" sz="2800" dirty="0">
              <a:latin typeface="Arial" pitchFamily="34" charset="0"/>
            </a:endParaRPr>
          </a:p>
          <a:p>
            <a:pPr fontAlgn="auto">
              <a:lnSpc>
                <a:spcPct val="150000"/>
              </a:lnSpc>
              <a:spcBef>
                <a:spcPct val="20000"/>
              </a:spcBef>
              <a:spcAft>
                <a:spcPts val="0"/>
              </a:spcAft>
              <a:defRPr/>
            </a:pPr>
            <a:endParaRPr lang="en-US" sz="2800" dirty="0">
              <a:latin typeface="+mn-lt"/>
            </a:endParaRPr>
          </a:p>
          <a:p>
            <a:pPr fontAlgn="auto">
              <a:lnSpc>
                <a:spcPct val="150000"/>
              </a:lnSpc>
              <a:spcBef>
                <a:spcPct val="20000"/>
              </a:spcBef>
              <a:spcAft>
                <a:spcPts val="0"/>
              </a:spcAft>
              <a:buFont typeface="Arial" pitchFamily="34" charset="0"/>
              <a:buChar char="•"/>
              <a:defRPr/>
            </a:pPr>
            <a:r>
              <a:rPr lang="en-US" sz="2400" dirty="0">
                <a:latin typeface="+mn-lt"/>
              </a:rPr>
              <a:t>  Projects in Design</a:t>
            </a:r>
          </a:p>
          <a:p>
            <a:pPr lvl="1" fontAlgn="auto">
              <a:lnSpc>
                <a:spcPct val="150000"/>
              </a:lnSpc>
              <a:spcBef>
                <a:spcPct val="20000"/>
              </a:spcBef>
              <a:spcAft>
                <a:spcPts val="0"/>
              </a:spcAft>
              <a:buFont typeface="Arial" pitchFamily="34" charset="0"/>
              <a:buChar char="–"/>
              <a:defRPr/>
            </a:pPr>
            <a:r>
              <a:rPr lang="en-US" sz="2400" dirty="0">
                <a:latin typeface="+mn-lt"/>
              </a:rPr>
              <a:t>  Haines Harbor Expansion</a:t>
            </a:r>
          </a:p>
          <a:p>
            <a:pPr lvl="1" fontAlgn="auto">
              <a:lnSpc>
                <a:spcPct val="150000"/>
              </a:lnSpc>
              <a:spcBef>
                <a:spcPct val="20000"/>
              </a:spcBef>
              <a:spcAft>
                <a:spcPts val="0"/>
              </a:spcAft>
              <a:buFont typeface="Arial" pitchFamily="34" charset="0"/>
              <a:buChar char="–"/>
              <a:defRPr/>
            </a:pPr>
            <a:r>
              <a:rPr lang="en-US" sz="2400" dirty="0">
                <a:latin typeface="+mn-lt"/>
              </a:rPr>
              <a:t>  Valdez Harbor</a:t>
            </a:r>
          </a:p>
          <a:p>
            <a:pPr lvl="1" fontAlgn="auto">
              <a:lnSpc>
                <a:spcPct val="150000"/>
              </a:lnSpc>
              <a:spcBef>
                <a:spcPct val="20000"/>
              </a:spcBef>
              <a:spcAft>
                <a:spcPts val="0"/>
              </a:spcAft>
              <a:buFont typeface="Arial" pitchFamily="34" charset="0"/>
              <a:buChar char="–"/>
              <a:defRPr/>
            </a:pPr>
            <a:r>
              <a:rPr lang="en-US" sz="2400" dirty="0">
                <a:latin typeface="+mn-lt"/>
              </a:rPr>
              <a:t>  Port Lions (on hold pending funding)</a:t>
            </a:r>
          </a:p>
          <a:p>
            <a:pPr fontAlgn="auto">
              <a:lnSpc>
                <a:spcPct val="150000"/>
              </a:lnSpc>
              <a:spcBef>
                <a:spcPct val="20000"/>
              </a:spcBef>
              <a:spcAft>
                <a:spcPts val="0"/>
              </a:spcAft>
              <a:defRPr/>
            </a:pPr>
            <a:endParaRPr lang="en-US" sz="28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01625" y="304800"/>
            <a:ext cx="8534400" cy="6248400"/>
          </a:xfrm>
          <a:prstGeom prst="rect">
            <a:avLst/>
          </a:prstGeom>
        </p:spPr>
        <p:txBody>
          <a:bodyPr>
            <a:normAutofit fontScale="77500" lnSpcReduction="20000"/>
          </a:bodyPr>
          <a:lstStyle/>
          <a:p>
            <a:pPr fontAlgn="auto">
              <a:lnSpc>
                <a:spcPct val="150000"/>
              </a:lnSpc>
              <a:spcBef>
                <a:spcPct val="20000"/>
              </a:spcBef>
              <a:spcAft>
                <a:spcPts val="0"/>
              </a:spcAft>
              <a:defRPr/>
            </a:pPr>
            <a:r>
              <a:rPr lang="en-US" sz="3600" dirty="0"/>
              <a:t>Marine transportation </a:t>
            </a:r>
            <a:r>
              <a:rPr lang="en-US" sz="3600" dirty="0" smtClean="0"/>
              <a:t>s</a:t>
            </a:r>
            <a:r>
              <a:rPr lang="en-US" sz="3600" dirty="0" smtClean="0">
                <a:latin typeface="Arial" pitchFamily="34" charset="0"/>
              </a:rPr>
              <a:t>uccess stories</a:t>
            </a:r>
            <a:endParaRPr lang="en-US" sz="3600" dirty="0">
              <a:latin typeface="Arial" pitchFamily="34" charset="0"/>
            </a:endParaRPr>
          </a:p>
          <a:p>
            <a:pPr fontAlgn="auto">
              <a:lnSpc>
                <a:spcPct val="150000"/>
              </a:lnSpc>
              <a:spcBef>
                <a:spcPct val="20000"/>
              </a:spcBef>
              <a:spcAft>
                <a:spcPts val="0"/>
              </a:spcAft>
              <a:buFont typeface="Arial" pitchFamily="34" charset="0"/>
              <a:buChar char="•"/>
              <a:defRPr/>
            </a:pPr>
            <a:r>
              <a:rPr lang="en-US" sz="2800" dirty="0">
                <a:latin typeface="+mn-lt"/>
              </a:rPr>
              <a:t>  Data Collection and Analyses</a:t>
            </a:r>
          </a:p>
          <a:p>
            <a:pPr lvl="1" fontAlgn="auto">
              <a:lnSpc>
                <a:spcPct val="150000"/>
              </a:lnSpc>
              <a:spcBef>
                <a:spcPct val="20000"/>
              </a:spcBef>
              <a:spcAft>
                <a:spcPts val="0"/>
              </a:spcAft>
              <a:buFont typeface="Arial" pitchFamily="34" charset="0"/>
              <a:buChar char="–"/>
              <a:defRPr/>
            </a:pPr>
            <a:r>
              <a:rPr lang="en-US" sz="2800" dirty="0">
                <a:latin typeface="+mn-lt"/>
              </a:rPr>
              <a:t> Western Alaska </a:t>
            </a:r>
            <a:r>
              <a:rPr lang="en-US" sz="2800" dirty="0" err="1">
                <a:latin typeface="+mn-lt"/>
              </a:rPr>
              <a:t>Hindcast</a:t>
            </a:r>
            <a:r>
              <a:rPr lang="en-US" sz="2800" dirty="0">
                <a:latin typeface="+mn-lt"/>
              </a:rPr>
              <a:t> Study</a:t>
            </a:r>
          </a:p>
          <a:p>
            <a:pPr lvl="1" fontAlgn="auto">
              <a:lnSpc>
                <a:spcPct val="150000"/>
              </a:lnSpc>
              <a:spcBef>
                <a:spcPct val="20000"/>
              </a:spcBef>
              <a:spcAft>
                <a:spcPts val="0"/>
              </a:spcAft>
              <a:buFont typeface="Arial" pitchFamily="34" charset="0"/>
              <a:buChar char="–"/>
              <a:defRPr/>
            </a:pPr>
            <a:r>
              <a:rPr lang="en-US" sz="2800" dirty="0">
                <a:latin typeface="+mn-lt"/>
              </a:rPr>
              <a:t> </a:t>
            </a:r>
            <a:r>
              <a:rPr lang="en-US" sz="2800" dirty="0" smtClean="0">
                <a:latin typeface="+mn-lt"/>
              </a:rPr>
              <a:t>Western </a:t>
            </a:r>
            <a:r>
              <a:rPr lang="en-US" sz="2800" dirty="0">
                <a:latin typeface="+mn-lt"/>
              </a:rPr>
              <a:t>Alaska Storm-Induced Water Level Prediction</a:t>
            </a:r>
          </a:p>
          <a:p>
            <a:pPr fontAlgn="auto">
              <a:lnSpc>
                <a:spcPct val="150000"/>
              </a:lnSpc>
              <a:spcBef>
                <a:spcPct val="20000"/>
              </a:spcBef>
              <a:spcAft>
                <a:spcPts val="0"/>
              </a:spcAft>
              <a:buFont typeface="Arial" pitchFamily="34" charset="0"/>
              <a:buChar char="•"/>
              <a:defRPr/>
            </a:pPr>
            <a:r>
              <a:rPr lang="en-US" sz="2800" dirty="0"/>
              <a:t>  Alaska Ocean Observing </a:t>
            </a:r>
            <a:r>
              <a:rPr lang="en-US" sz="2800" dirty="0" smtClean="0"/>
              <a:t>System (AOOS)</a:t>
            </a:r>
            <a:endParaRPr lang="en-US" sz="2800" dirty="0"/>
          </a:p>
          <a:p>
            <a:pPr lvl="1" fontAlgn="auto">
              <a:lnSpc>
                <a:spcPct val="150000"/>
              </a:lnSpc>
              <a:spcBef>
                <a:spcPct val="20000"/>
              </a:spcBef>
              <a:spcAft>
                <a:spcPts val="0"/>
              </a:spcAft>
              <a:buFont typeface="Arial" pitchFamily="34" charset="0"/>
              <a:buChar char="–"/>
              <a:defRPr/>
            </a:pPr>
            <a:r>
              <a:rPr lang="en-US" sz="2900" dirty="0"/>
              <a:t>  Multi-agency Initiative: DEC, F&amp;G, DNR, Universities, USGS, USCG, Corps, USFWS, USFS, BOEMRE, and others</a:t>
            </a:r>
          </a:p>
          <a:p>
            <a:pPr lvl="1" fontAlgn="auto">
              <a:lnSpc>
                <a:spcPct val="150000"/>
              </a:lnSpc>
              <a:spcBef>
                <a:spcPct val="20000"/>
              </a:spcBef>
              <a:spcAft>
                <a:spcPts val="0"/>
              </a:spcAft>
              <a:buFont typeface="Arial" pitchFamily="34" charset="0"/>
              <a:buChar char="–"/>
              <a:defRPr/>
            </a:pPr>
            <a:r>
              <a:rPr lang="en-US" sz="2900" dirty="0"/>
              <a:t>  Building network of observation platforms and forecast models</a:t>
            </a:r>
            <a:endParaRPr lang="en-US" sz="2800" dirty="0"/>
          </a:p>
          <a:p>
            <a:pPr fontAlgn="auto">
              <a:lnSpc>
                <a:spcPct val="150000"/>
              </a:lnSpc>
              <a:spcBef>
                <a:spcPct val="20000"/>
              </a:spcBef>
              <a:spcAft>
                <a:spcPts val="0"/>
              </a:spcAft>
              <a:buFont typeface="Arial" pitchFamily="34" charset="0"/>
              <a:buChar char="•"/>
              <a:defRPr/>
            </a:pPr>
            <a:r>
              <a:rPr lang="en-US" sz="2800" dirty="0"/>
              <a:t>  Coordinating planning and engineering efforts</a:t>
            </a:r>
          </a:p>
          <a:p>
            <a:pPr lvl="1" fontAlgn="auto">
              <a:lnSpc>
                <a:spcPct val="150000"/>
              </a:lnSpc>
              <a:spcBef>
                <a:spcPct val="20000"/>
              </a:spcBef>
              <a:spcAft>
                <a:spcPts val="0"/>
              </a:spcAft>
              <a:buFont typeface="Arial" pitchFamily="34" charset="0"/>
              <a:buChar char="–"/>
              <a:defRPr/>
            </a:pPr>
            <a:r>
              <a:rPr lang="en-US" sz="2800" dirty="0"/>
              <a:t>  State coastal engineers, University of Alaska, U.S. Navy</a:t>
            </a:r>
            <a:endParaRPr lang="en-US" sz="28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609600"/>
            <a:ext cx="7467600" cy="5029200"/>
          </a:xfrm>
          <a:prstGeom prst="rect">
            <a:avLst/>
          </a:prstGeom>
        </p:spPr>
        <p:txBody>
          <a:bodyPr>
            <a:noAutofit/>
          </a:bodyPr>
          <a:lstStyle/>
          <a:p>
            <a:pPr fontAlgn="auto">
              <a:lnSpc>
                <a:spcPct val="150000"/>
              </a:lnSpc>
              <a:spcBef>
                <a:spcPct val="20000"/>
              </a:spcBef>
              <a:spcAft>
                <a:spcPts val="0"/>
              </a:spcAft>
              <a:defRPr/>
            </a:pPr>
            <a:r>
              <a:rPr lang="en-US" sz="2800" i="1" dirty="0" smtClean="0">
                <a:effectLst>
                  <a:outerShdw blurRad="38100" dist="38100" dir="2700000" algn="tl">
                    <a:srgbClr val="000000">
                      <a:alpha val="43137"/>
                    </a:srgbClr>
                  </a:outerShdw>
                </a:effectLst>
                <a:latin typeface="+mn-lt"/>
              </a:rPr>
              <a:t>Corps of Engineer Needs for NOAA’s Services, Products, &amp; Information</a:t>
            </a:r>
          </a:p>
          <a:p>
            <a:pPr fontAlgn="auto">
              <a:lnSpc>
                <a:spcPct val="150000"/>
              </a:lnSpc>
              <a:spcBef>
                <a:spcPct val="20000"/>
              </a:spcBef>
              <a:spcAft>
                <a:spcPts val="0"/>
              </a:spcAft>
              <a:defRPr/>
            </a:pPr>
            <a:r>
              <a:rPr lang="en-US" sz="2800" dirty="0" smtClean="0">
                <a:latin typeface="+mn-lt"/>
              </a:rPr>
              <a:t>a.  Uses and Applications</a:t>
            </a:r>
            <a:endParaRPr lang="en-US" sz="2800" dirty="0">
              <a:latin typeface="+mn-lt"/>
            </a:endParaRPr>
          </a:p>
          <a:p>
            <a:pPr lvl="1" fontAlgn="auto">
              <a:lnSpc>
                <a:spcPct val="150000"/>
              </a:lnSpc>
              <a:spcBef>
                <a:spcPct val="20000"/>
              </a:spcBef>
              <a:spcAft>
                <a:spcPts val="0"/>
              </a:spcAft>
              <a:buFont typeface="Arial" pitchFamily="34" charset="0"/>
              <a:buChar char="•"/>
              <a:defRPr/>
            </a:pPr>
            <a:r>
              <a:rPr lang="en-US" sz="2000" dirty="0" smtClean="0">
                <a:latin typeface="+mn-lt"/>
              </a:rPr>
              <a:t>  Operations and Maintenance </a:t>
            </a:r>
          </a:p>
          <a:p>
            <a:pPr lvl="1" fontAlgn="auto">
              <a:lnSpc>
                <a:spcPct val="150000"/>
              </a:lnSpc>
              <a:spcBef>
                <a:spcPct val="20000"/>
              </a:spcBef>
              <a:spcAft>
                <a:spcPts val="0"/>
              </a:spcAft>
              <a:buFont typeface="Arial" pitchFamily="34" charset="0"/>
              <a:buChar char="•"/>
              <a:defRPr/>
            </a:pPr>
            <a:r>
              <a:rPr lang="en-US" sz="2000" dirty="0" smtClean="0">
                <a:latin typeface="+mn-lt"/>
              </a:rPr>
              <a:t>  New Project Planning and Design</a:t>
            </a:r>
          </a:p>
          <a:p>
            <a:pPr lvl="2" fontAlgn="auto">
              <a:lnSpc>
                <a:spcPct val="150000"/>
              </a:lnSpc>
              <a:spcBef>
                <a:spcPct val="20000"/>
              </a:spcBef>
              <a:spcAft>
                <a:spcPts val="0"/>
              </a:spcAft>
              <a:buFont typeface="Arial" pitchFamily="34" charset="0"/>
              <a:buChar char="•"/>
              <a:defRPr/>
            </a:pPr>
            <a:r>
              <a:rPr lang="en-US" sz="2000" dirty="0" smtClean="0">
                <a:latin typeface="+mn-lt"/>
              </a:rPr>
              <a:t>  </a:t>
            </a:r>
            <a:r>
              <a:rPr lang="en-US" sz="2000" dirty="0" smtClean="0"/>
              <a:t>Wave and Wind data  </a:t>
            </a:r>
          </a:p>
          <a:p>
            <a:pPr lvl="2" fontAlgn="auto">
              <a:lnSpc>
                <a:spcPct val="150000"/>
              </a:lnSpc>
              <a:spcBef>
                <a:spcPct val="20000"/>
              </a:spcBef>
              <a:spcAft>
                <a:spcPts val="0"/>
              </a:spcAft>
              <a:buFont typeface="Arial" pitchFamily="34" charset="0"/>
              <a:buChar char="•"/>
              <a:defRPr/>
            </a:pPr>
            <a:r>
              <a:rPr lang="en-US" sz="2000" dirty="0" smtClean="0"/>
              <a:t>  Tidal datum</a:t>
            </a:r>
          </a:p>
          <a:p>
            <a:pPr lvl="2" fontAlgn="auto">
              <a:lnSpc>
                <a:spcPct val="150000"/>
              </a:lnSpc>
              <a:spcBef>
                <a:spcPct val="20000"/>
              </a:spcBef>
              <a:spcAft>
                <a:spcPts val="0"/>
              </a:spcAft>
              <a:buFont typeface="Arial" pitchFamily="34" charset="0"/>
              <a:buChar char="•"/>
              <a:defRPr/>
            </a:pPr>
            <a:r>
              <a:rPr lang="en-US" sz="2000" dirty="0" smtClean="0"/>
              <a:t>  Hydrographic Surveys</a:t>
            </a:r>
            <a:endParaRPr lang="en-US" sz="20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62000" y="609600"/>
            <a:ext cx="7467600" cy="5029200"/>
          </a:xfrm>
          <a:prstGeom prst="rect">
            <a:avLst/>
          </a:prstGeom>
        </p:spPr>
        <p:txBody>
          <a:bodyPr>
            <a:noAutofit/>
          </a:bodyPr>
          <a:lstStyle/>
          <a:p>
            <a:pPr fontAlgn="auto">
              <a:lnSpc>
                <a:spcPct val="150000"/>
              </a:lnSpc>
              <a:spcBef>
                <a:spcPct val="20000"/>
              </a:spcBef>
              <a:spcAft>
                <a:spcPts val="0"/>
              </a:spcAft>
              <a:defRPr/>
            </a:pPr>
            <a:r>
              <a:rPr lang="en-US" sz="2800" i="1" dirty="0" smtClean="0">
                <a:effectLst>
                  <a:outerShdw blurRad="38100" dist="38100" dir="2700000" algn="tl">
                    <a:srgbClr val="000000">
                      <a:alpha val="43137"/>
                    </a:srgbClr>
                  </a:outerShdw>
                </a:effectLst>
                <a:latin typeface="+mn-lt"/>
              </a:rPr>
              <a:t>Corps of Engineer Needs for NOAA’s Services, Products, &amp; Information</a:t>
            </a:r>
          </a:p>
          <a:p>
            <a:pPr fontAlgn="auto">
              <a:lnSpc>
                <a:spcPct val="150000"/>
              </a:lnSpc>
              <a:spcBef>
                <a:spcPct val="20000"/>
              </a:spcBef>
              <a:spcAft>
                <a:spcPts val="0"/>
              </a:spcAft>
              <a:defRPr/>
            </a:pPr>
            <a:r>
              <a:rPr lang="en-US" sz="2800" dirty="0" smtClean="0">
                <a:latin typeface="+mn-lt"/>
              </a:rPr>
              <a:t>b.  Data Gaps or Issues</a:t>
            </a:r>
            <a:endParaRPr lang="en-US" sz="2800" dirty="0">
              <a:latin typeface="+mn-lt"/>
            </a:endParaRPr>
          </a:p>
          <a:p>
            <a:pPr lvl="1" fontAlgn="auto">
              <a:lnSpc>
                <a:spcPct val="150000"/>
              </a:lnSpc>
              <a:spcBef>
                <a:spcPct val="20000"/>
              </a:spcBef>
              <a:spcAft>
                <a:spcPts val="0"/>
              </a:spcAft>
              <a:buFont typeface="Arial" pitchFamily="34" charset="0"/>
              <a:buChar char="•"/>
              <a:defRPr/>
            </a:pPr>
            <a:r>
              <a:rPr lang="en-US" sz="2000" dirty="0" smtClean="0">
                <a:latin typeface="+mn-lt"/>
              </a:rPr>
              <a:t>  Redundancy on each agency’s part (surveys and tide gauges)</a:t>
            </a:r>
          </a:p>
          <a:p>
            <a:pPr lvl="1" fontAlgn="auto">
              <a:lnSpc>
                <a:spcPct val="150000"/>
              </a:lnSpc>
              <a:spcBef>
                <a:spcPct val="20000"/>
              </a:spcBef>
              <a:spcAft>
                <a:spcPts val="0"/>
              </a:spcAft>
              <a:buFont typeface="Arial" pitchFamily="34" charset="0"/>
              <a:buChar char="•"/>
              <a:defRPr/>
            </a:pPr>
            <a:r>
              <a:rPr lang="en-US" sz="2000" dirty="0" smtClean="0">
                <a:latin typeface="+mn-lt"/>
              </a:rPr>
              <a:t>  Lack of </a:t>
            </a:r>
            <a:r>
              <a:rPr lang="en-US" sz="2000" dirty="0" smtClean="0"/>
              <a:t>Wave and Wind data  </a:t>
            </a:r>
          </a:p>
          <a:p>
            <a:pPr lvl="1" fontAlgn="auto">
              <a:lnSpc>
                <a:spcPct val="150000"/>
              </a:lnSpc>
              <a:spcBef>
                <a:spcPct val="20000"/>
              </a:spcBef>
              <a:spcAft>
                <a:spcPts val="0"/>
              </a:spcAft>
              <a:buFont typeface="Arial" pitchFamily="34" charset="0"/>
              <a:buChar char="•"/>
              <a:defRPr/>
            </a:pPr>
            <a:r>
              <a:rPr lang="en-US" sz="2000" dirty="0" smtClean="0"/>
              <a:t>  Lack of Tidal datum</a:t>
            </a:r>
          </a:p>
          <a:p>
            <a:pPr lvl="1" fontAlgn="auto">
              <a:lnSpc>
                <a:spcPct val="150000"/>
              </a:lnSpc>
              <a:spcBef>
                <a:spcPct val="20000"/>
              </a:spcBef>
              <a:spcAft>
                <a:spcPts val="0"/>
              </a:spcAft>
              <a:buFont typeface="Arial" pitchFamily="34" charset="0"/>
              <a:buChar char="•"/>
              <a:defRPr/>
            </a:pPr>
            <a:r>
              <a:rPr lang="en-US" sz="2000" dirty="0" smtClean="0"/>
              <a:t>  Lack of current Hydrographic Surveys</a:t>
            </a:r>
            <a:endParaRPr lang="en-US" sz="20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10612</TotalTime>
  <Words>1976</Words>
  <Application>Microsoft Office PowerPoint</Application>
  <PresentationFormat>On-screen Show (4:3)</PresentationFormat>
  <Paragraphs>245</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Title Master</vt:lpstr>
      <vt:lpstr>Slide Master</vt:lpstr>
      <vt:lpstr>HYDROGRAPHIC SERVICES REVIEW PANEL Stakeholder Panel:  Alaska Regional Needs for NOAA’s Navigation Services   U.S. Army Corps of Engineers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May 16-17, 2011 planning charrette</vt:lpstr>
      <vt:lpstr>Arctic marine traffic is increasing</vt:lpstr>
      <vt:lpstr>Panel #1 – Federal Interests</vt:lpstr>
      <vt:lpstr>Panel #2 – State Interests</vt:lpstr>
      <vt:lpstr>Breakout #1 - Define Arctic Geography</vt:lpstr>
      <vt:lpstr>Breakout #2 - Define Vessel Parameters</vt:lpstr>
      <vt:lpstr>Breakout #3 - Port Siting</vt:lpstr>
      <vt:lpstr>Potential Ports Sites to be Evaluated </vt:lpstr>
      <vt:lpstr>Slide 22</vt:lpstr>
      <vt:lpstr>Questions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J4PMCSCB</cp:lastModifiedBy>
  <cp:revision>342</cp:revision>
  <dcterms:created xsi:type="dcterms:W3CDTF">2009-05-21T17:19:18Z</dcterms:created>
  <dcterms:modified xsi:type="dcterms:W3CDTF">2012-05-18T22:25:35Z</dcterms:modified>
</cp:coreProperties>
</file>